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49" r:id="rId2"/>
    <p:sldId id="377" r:id="rId3"/>
    <p:sldId id="378" r:id="rId4"/>
    <p:sldId id="379" r:id="rId5"/>
    <p:sldId id="401" r:id="rId6"/>
    <p:sldId id="380" r:id="rId7"/>
    <p:sldId id="376" r:id="rId8"/>
    <p:sldId id="375" r:id="rId9"/>
    <p:sldId id="381" r:id="rId10"/>
    <p:sldId id="382" r:id="rId11"/>
    <p:sldId id="400" r:id="rId12"/>
    <p:sldId id="362" r:id="rId13"/>
    <p:sldId id="363" r:id="rId14"/>
    <p:sldId id="364" r:id="rId15"/>
    <p:sldId id="366" r:id="rId16"/>
    <p:sldId id="367" r:id="rId17"/>
    <p:sldId id="392" r:id="rId18"/>
    <p:sldId id="371" r:id="rId19"/>
    <p:sldId id="369" r:id="rId20"/>
    <p:sldId id="393" r:id="rId21"/>
    <p:sldId id="385" r:id="rId22"/>
    <p:sldId id="394" r:id="rId23"/>
    <p:sldId id="395" r:id="rId24"/>
    <p:sldId id="398" r:id="rId25"/>
    <p:sldId id="397" r:id="rId26"/>
    <p:sldId id="396" r:id="rId27"/>
    <p:sldId id="386" r:id="rId28"/>
    <p:sldId id="402" r:id="rId29"/>
    <p:sldId id="387" r:id="rId30"/>
    <p:sldId id="389" r:id="rId31"/>
    <p:sldId id="399" r:id="rId32"/>
    <p:sldId id="311" r:id="rId33"/>
  </p:sldIdLst>
  <p:sldSz cx="9144000" cy="6858000" type="screen4x3"/>
  <p:notesSz cx="6794500" cy="9931400"/>
  <p:embeddedFontLst>
    <p:embeddedFont>
      <p:font typeface="AplusTextLight" panose="020B0604020202020204" pitchFamily="34" charset="0"/>
      <p:regular r:id="rId36"/>
    </p:embeddedFont>
    <p:embeddedFont>
      <p:font typeface="AplusTextRegular" panose="020B0604020202020204" pitchFamily="34" charset="0"/>
      <p:regular r:id="rId37"/>
    </p:embeddedFont>
    <p:embeddedFont>
      <p:font typeface="AplusTextBold" panose="020B0604020202020204" pitchFamily="34" charset="0"/>
      <p:regular r:id="rId38"/>
    </p:embeddedFont>
  </p:embeddedFont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lusTextRegular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3385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orient="horz" pos="4020">
          <p15:clr>
            <a:srgbClr val="A4A3A4"/>
          </p15:clr>
        </p15:guide>
        <p15:guide id="6" orient="horz" pos="634">
          <p15:clr>
            <a:srgbClr val="A4A3A4"/>
          </p15:clr>
        </p15:guide>
        <p15:guide id="7" pos="3878">
          <p15:clr>
            <a:srgbClr val="A4A3A4"/>
          </p15:clr>
        </p15:guide>
        <p15:guide id="8" pos="340">
          <p15:clr>
            <a:srgbClr val="A4A3A4"/>
          </p15:clr>
        </p15:guide>
        <p15:guide id="9" pos="5556">
          <p15:clr>
            <a:srgbClr val="A4A3A4"/>
          </p15:clr>
        </p15:guide>
        <p15:guide id="10" pos="3742">
          <p15:clr>
            <a:srgbClr val="A4A3A4"/>
          </p15:clr>
        </p15:guide>
        <p15:guide id="11" pos="2925">
          <p15:clr>
            <a:srgbClr val="A4A3A4"/>
          </p15:clr>
        </p15:guide>
        <p15:guide id="12" pos="158">
          <p15:clr>
            <a:srgbClr val="A4A3A4"/>
          </p15:clr>
        </p15:guide>
        <p15:guide id="13" pos="2018">
          <p15:clr>
            <a:srgbClr val="A4A3A4"/>
          </p15:clr>
        </p15:guide>
        <p15:guide id="14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5" autoAdjust="0"/>
    <p:restoredTop sz="96761" autoAdjust="0"/>
  </p:normalViewPr>
  <p:slideViewPr>
    <p:cSldViewPr showGuides="1">
      <p:cViewPr>
        <p:scale>
          <a:sx n="60" d="100"/>
          <a:sy n="60" d="100"/>
        </p:scale>
        <p:origin x="-1640" y="-128"/>
      </p:cViewPr>
      <p:guideLst>
        <p:guide orient="horz" pos="2160"/>
        <p:guide orient="horz" pos="799"/>
        <p:guide orient="horz" pos="3385"/>
        <p:guide orient="horz" pos="4110"/>
        <p:guide orient="horz" pos="4020"/>
        <p:guide orient="horz" pos="634"/>
        <p:guide pos="3878"/>
        <p:guide pos="340"/>
        <p:guide pos="5556"/>
        <p:guide pos="3742"/>
        <p:guide pos="2925"/>
        <p:guide pos="158"/>
        <p:guide pos="2018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496" y="0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7EC8F30A-D742-49D1-B5F3-C814C3F58383}" type="datetimeFigureOut">
              <a:rPr lang="en-GB" smtClean="0"/>
              <a:t>04/11/2014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3829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496" y="9433829"/>
            <a:ext cx="2944486" cy="496031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29F4796E-0FCF-40B6-A271-4B949C4EA4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919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486" cy="49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l" defTabSz="955830">
              <a:defRPr sz="1300"/>
            </a:lvl1pPr>
          </a:lstStyle>
          <a:p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496" y="0"/>
            <a:ext cx="2944486" cy="49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 defTabSz="955830">
              <a:defRPr sz="1300"/>
            </a:lvl1pPr>
          </a:lstStyle>
          <a:p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2525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147" y="4716914"/>
            <a:ext cx="5436208" cy="446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3829"/>
            <a:ext cx="2944486" cy="49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l" defTabSz="955830">
              <a:defRPr sz="1300"/>
            </a:lvl1pPr>
          </a:lstStyle>
          <a:p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496" y="9433829"/>
            <a:ext cx="2944486" cy="49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 defTabSz="955830">
              <a:defRPr sz="1300"/>
            </a:lvl1pPr>
          </a:lstStyle>
          <a:p>
            <a:fld id="{ABC4C97F-7CCE-4AEB-AB16-33D86B022E90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9942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plusTextRegular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/>
          </a:p>
        </p:txBody>
      </p:sp>
      <p:sp>
        <p:nvSpPr>
          <p:cNvPr id="67588" name="Kopfzeilenplatzhalt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830">
              <a:defRPr sz="1500">
                <a:solidFill>
                  <a:schemeClr val="tx1"/>
                </a:solidFill>
                <a:latin typeface="Arial" charset="0"/>
              </a:defRPr>
            </a:lvl1pPr>
            <a:lvl2pPr marL="716872" indent="-275720" defTabSz="955830">
              <a:defRPr sz="1500">
                <a:solidFill>
                  <a:schemeClr val="tx1"/>
                </a:solidFill>
                <a:latin typeface="Arial" charset="0"/>
              </a:defRPr>
            </a:lvl2pPr>
            <a:lvl3pPr marL="1102881" indent="-220576" defTabSz="955830">
              <a:defRPr sz="1500">
                <a:solidFill>
                  <a:schemeClr val="tx1"/>
                </a:solidFill>
                <a:latin typeface="Arial" charset="0"/>
              </a:defRPr>
            </a:lvl3pPr>
            <a:lvl4pPr marL="1544033" indent="-220576" defTabSz="955830">
              <a:defRPr sz="1500">
                <a:solidFill>
                  <a:schemeClr val="tx1"/>
                </a:solidFill>
                <a:latin typeface="Arial" charset="0"/>
              </a:defRPr>
            </a:lvl4pPr>
            <a:lvl5pPr marL="1985185" indent="-220576" defTabSz="955830">
              <a:defRPr sz="1500">
                <a:solidFill>
                  <a:schemeClr val="tx1"/>
                </a:solidFill>
                <a:latin typeface="Arial" charset="0"/>
              </a:defRPr>
            </a:lvl5pPr>
            <a:lvl6pPr marL="2426338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6pPr>
            <a:lvl7pPr marL="2867490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7pPr>
            <a:lvl8pPr marL="3308642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8pPr>
            <a:lvl9pPr marL="3749794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1100"/>
              <a:t>Requirements Engineering </a:t>
            </a:r>
            <a:br>
              <a:rPr lang="de-DE" altLang="de-DE" sz="1100"/>
            </a:br>
            <a:r>
              <a:rPr lang="de-DE" altLang="de-DE" sz="1100"/>
              <a:t>in modernen Vorgehensmodellen</a:t>
            </a:r>
          </a:p>
        </p:txBody>
      </p:sp>
      <p:sp>
        <p:nvSpPr>
          <p:cNvPr id="67589" name="Datumsplatzhalt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830">
              <a:defRPr sz="1500">
                <a:solidFill>
                  <a:schemeClr val="tx1"/>
                </a:solidFill>
                <a:latin typeface="Arial" charset="0"/>
              </a:defRPr>
            </a:lvl1pPr>
            <a:lvl2pPr marL="716872" indent="-275720" defTabSz="955830">
              <a:defRPr sz="1500">
                <a:solidFill>
                  <a:schemeClr val="tx1"/>
                </a:solidFill>
                <a:latin typeface="Arial" charset="0"/>
              </a:defRPr>
            </a:lvl2pPr>
            <a:lvl3pPr marL="1102881" indent="-220576" defTabSz="955830">
              <a:defRPr sz="1500">
                <a:solidFill>
                  <a:schemeClr val="tx1"/>
                </a:solidFill>
                <a:latin typeface="Arial" charset="0"/>
              </a:defRPr>
            </a:lvl3pPr>
            <a:lvl4pPr marL="1544033" indent="-220576" defTabSz="955830">
              <a:defRPr sz="1500">
                <a:solidFill>
                  <a:schemeClr val="tx1"/>
                </a:solidFill>
                <a:latin typeface="Arial" charset="0"/>
              </a:defRPr>
            </a:lvl4pPr>
            <a:lvl5pPr marL="1985185" indent="-220576" defTabSz="955830">
              <a:defRPr sz="1500">
                <a:solidFill>
                  <a:schemeClr val="tx1"/>
                </a:solidFill>
                <a:latin typeface="Arial" charset="0"/>
              </a:defRPr>
            </a:lvl5pPr>
            <a:lvl6pPr marL="2426338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6pPr>
            <a:lvl7pPr marL="2867490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7pPr>
            <a:lvl8pPr marL="3308642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8pPr>
            <a:lvl9pPr marL="3749794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1100"/>
              <a:t>30. März 2004</a:t>
            </a:r>
          </a:p>
        </p:txBody>
      </p:sp>
      <p:sp>
        <p:nvSpPr>
          <p:cNvPr id="67590" name="Foliennummernplatzhalt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830">
              <a:defRPr sz="1500">
                <a:solidFill>
                  <a:schemeClr val="tx1"/>
                </a:solidFill>
                <a:latin typeface="Arial" charset="0"/>
              </a:defRPr>
            </a:lvl1pPr>
            <a:lvl2pPr marL="716872" indent="-275720" defTabSz="955830">
              <a:defRPr sz="1500">
                <a:solidFill>
                  <a:schemeClr val="tx1"/>
                </a:solidFill>
                <a:latin typeface="Arial" charset="0"/>
              </a:defRPr>
            </a:lvl2pPr>
            <a:lvl3pPr marL="1102881" indent="-220576" defTabSz="955830">
              <a:defRPr sz="1500">
                <a:solidFill>
                  <a:schemeClr val="tx1"/>
                </a:solidFill>
                <a:latin typeface="Arial" charset="0"/>
              </a:defRPr>
            </a:lvl3pPr>
            <a:lvl4pPr marL="1544033" indent="-220576" defTabSz="955830">
              <a:defRPr sz="1500">
                <a:solidFill>
                  <a:schemeClr val="tx1"/>
                </a:solidFill>
                <a:latin typeface="Arial" charset="0"/>
              </a:defRPr>
            </a:lvl4pPr>
            <a:lvl5pPr marL="1985185" indent="-220576" defTabSz="955830">
              <a:defRPr sz="1500">
                <a:solidFill>
                  <a:schemeClr val="tx1"/>
                </a:solidFill>
                <a:latin typeface="Arial" charset="0"/>
              </a:defRPr>
            </a:lvl5pPr>
            <a:lvl6pPr marL="2426338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6pPr>
            <a:lvl7pPr marL="2867490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7pPr>
            <a:lvl8pPr marL="3308642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8pPr>
            <a:lvl9pPr marL="3749794" indent="-220576" defTabSz="95583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260D9FE-1050-4500-BD06-274F9A1CE22F}" type="slidenum">
              <a:rPr lang="de-DE" altLang="de-DE" sz="1100"/>
              <a:pPr/>
              <a:t>21</a:t>
            </a:fld>
            <a:endParaRPr lang="de-DE" altLang="de-DE"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. Geo-Informationen helfen dabei, die gegenwärtige Situation transparent zu gestalten und Zusammenhänge, Abhängigkeiten und Wechselwirkungen zu modellieren und zu analysieren.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4C97F-7CCE-4AEB-AB16-33D86B022E90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1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7" name="Group 131"/>
          <p:cNvGrpSpPr>
            <a:grpSpLocks/>
          </p:cNvGrpSpPr>
          <p:nvPr userDrawn="1"/>
        </p:nvGrpSpPr>
        <p:grpSpPr bwMode="auto">
          <a:xfrm>
            <a:off x="0" y="0"/>
            <a:ext cx="9177338" cy="6858000"/>
            <a:chOff x="0" y="0"/>
            <a:chExt cx="5781" cy="4320"/>
          </a:xfrm>
        </p:grpSpPr>
        <p:sp>
          <p:nvSpPr>
            <p:cNvPr id="14468" name="Rectangle 132"/>
            <p:cNvSpPr>
              <a:spLocks noChangeArrowheads="1"/>
            </p:cNvSpPr>
            <p:nvPr userDrawn="1"/>
          </p:nvSpPr>
          <p:spPr bwMode="auto">
            <a:xfrm>
              <a:off x="0" y="0"/>
              <a:ext cx="5781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4469" name="Picture 133" descr="100601_hft_ppt_logo_rot___226-0-26"/>
            <p:cNvPicPr>
              <a:picLocks noChangeAspect="1" noChangeArrowheads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70" name="Picture 134" descr="100319_hft_ppt_balken_rot___226-0-26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71" name="Rectangle 135"/>
            <p:cNvSpPr>
              <a:spLocks noChangeArrowheads="1"/>
            </p:cNvSpPr>
            <p:nvPr userDrawn="1"/>
          </p:nvSpPr>
          <p:spPr bwMode="auto">
            <a:xfrm>
              <a:off x="68" y="408"/>
              <a:ext cx="5713" cy="2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4472" name="Rectangle 136"/>
            <p:cNvSpPr>
              <a:spLocks noChangeArrowheads="1"/>
            </p:cNvSpPr>
            <p:nvPr userDrawn="1"/>
          </p:nvSpPr>
          <p:spPr bwMode="auto">
            <a:xfrm>
              <a:off x="68" y="408"/>
              <a:ext cx="68" cy="3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14473" name="Group 137"/>
            <p:cNvGrpSpPr>
              <a:grpSpLocks/>
            </p:cNvGrpSpPr>
            <p:nvPr userDrawn="1"/>
          </p:nvGrpSpPr>
          <p:grpSpPr bwMode="auto">
            <a:xfrm>
              <a:off x="22" y="22"/>
              <a:ext cx="5759" cy="4298"/>
              <a:chOff x="22" y="1944"/>
              <a:chExt cx="5759" cy="4298"/>
            </a:xfrm>
          </p:grpSpPr>
          <p:grpSp>
            <p:nvGrpSpPr>
              <p:cNvPr id="14474" name="Group 138"/>
              <p:cNvGrpSpPr>
                <a:grpSpLocks/>
              </p:cNvGrpSpPr>
              <p:nvPr userDrawn="1"/>
            </p:nvGrpSpPr>
            <p:grpSpPr bwMode="auto">
              <a:xfrm>
                <a:off x="22" y="1944"/>
                <a:ext cx="5758" cy="4298"/>
                <a:chOff x="22" y="1944"/>
                <a:chExt cx="5758" cy="4298"/>
              </a:xfrm>
            </p:grpSpPr>
            <p:sp>
              <p:nvSpPr>
                <p:cNvPr id="14475" name="Line 5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22" y="1944"/>
                  <a:ext cx="5758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14476" name="Line 6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22" y="1944"/>
                  <a:ext cx="0" cy="4298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4477" name="Group 141"/>
              <p:cNvGrpSpPr>
                <a:grpSpLocks/>
              </p:cNvGrpSpPr>
              <p:nvPr userDrawn="1"/>
            </p:nvGrpSpPr>
            <p:grpSpPr bwMode="auto">
              <a:xfrm>
                <a:off x="68" y="2330"/>
                <a:ext cx="5713" cy="3912"/>
                <a:chOff x="68" y="2330"/>
                <a:chExt cx="5713" cy="3912"/>
              </a:xfrm>
            </p:grpSpPr>
            <p:sp>
              <p:nvSpPr>
                <p:cNvPr id="14478" name="Line 8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68" y="2330"/>
                  <a:ext cx="5713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14479" name="Line 12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68" y="2330"/>
                  <a:ext cx="0" cy="3912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14344" name="Rectangle 8"/>
          <p:cNvSpPr>
            <a:spLocks noGrp="1" noChangeArrowheads="1"/>
          </p:cNvSpPr>
          <p:nvPr>
            <p:ph type="ctrTitle"/>
          </p:nvPr>
        </p:nvSpPr>
        <p:spPr>
          <a:xfrm>
            <a:off x="503238" y="1268413"/>
            <a:ext cx="8316912" cy="5113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14357" name="Rectangle 2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2594DBF-26EE-409F-89E8-C503F82F8A7E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4453" name="Rectangle 1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HFT Forschung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HFT Forschung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EB5DE-D713-4012-BFC3-45F3DB765BA8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52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750" y="2636838"/>
            <a:ext cx="4064000" cy="3744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6150" y="2636838"/>
            <a:ext cx="4064000" cy="3744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Prof. Dr. Volker Coors - 06.03.2014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HFT Forschung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4DD05D-1606-49B6-BCDE-FE4DF7B94C48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44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Prof. Dr. Volker Coors - 06.03.2014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Studienbereich/Absender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0FFADC-116C-48BE-B40C-084448A6A57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62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Prof. Dr. Volker Coors - 06.03.2014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Studienbereich/Absender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AFE00-E96B-49D0-BD96-63F9C347630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04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503238" y="1268413"/>
            <a:ext cx="8316912" cy="5113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Studienbereich/Absender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AE39CB4F-9C84-4C8D-AA92-BBE2BA1C88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62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al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316912" cy="13684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750" y="2636838"/>
            <a:ext cx="4064000" cy="374491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756150" y="2636838"/>
            <a:ext cx="4064000" cy="374491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Prof. Dr. Volker Coors - 06.03.2014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Studienbereich/Absender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5AD66B94-712B-4A3D-83A5-CC02C66E09D0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27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el, zwei Inhalt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316912" cy="13684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539750" y="2636838"/>
            <a:ext cx="4064000" cy="17954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539750" y="4584700"/>
            <a:ext cx="4064000" cy="17970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756150" y="2636838"/>
            <a:ext cx="4064000" cy="374491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Prof. Dr. Volker Coors - 06.03.2014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Studienbereich/Absender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94C1344F-D087-4D67-A6D7-89FF2DDF447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93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el, Inhal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316912" cy="13684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750" y="2636838"/>
            <a:ext cx="4064000" cy="374491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756150" y="2636838"/>
            <a:ext cx="4064000" cy="17954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756150" y="4584700"/>
            <a:ext cx="4064000" cy="17970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39750" y="6524625"/>
            <a:ext cx="8024813" cy="1444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Prof. Dr. Volker Coors - 06.03.2014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Studienbereich/Absender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>
            <a:lvl1pPr>
              <a:defRPr/>
            </a:lvl1pPr>
          </a:lstStyle>
          <a:p>
            <a:fld id="{6C590375-1DC1-4D0B-9E88-ECB245BD978A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56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roup 63"/>
          <p:cNvGrpSpPr>
            <a:grpSpLocks/>
          </p:cNvGrpSpPr>
          <p:nvPr/>
        </p:nvGrpSpPr>
        <p:grpSpPr bwMode="auto">
          <a:xfrm>
            <a:off x="0" y="0"/>
            <a:ext cx="9177338" cy="6858000"/>
            <a:chOff x="0" y="0"/>
            <a:chExt cx="5781" cy="4320"/>
          </a:xfrm>
        </p:grpSpPr>
        <p:sp>
          <p:nvSpPr>
            <p:cNvPr id="1069" name="Rectangle 45"/>
            <p:cNvSpPr>
              <a:spLocks noChangeArrowheads="1"/>
            </p:cNvSpPr>
            <p:nvPr userDrawn="1"/>
          </p:nvSpPr>
          <p:spPr bwMode="auto">
            <a:xfrm>
              <a:off x="0" y="0"/>
              <a:ext cx="5781" cy="4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1086" name="Picture 62" descr="100601_hft_ppt_logo_rot___226-0-26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7" name="Picture 53" descr="100319_hft_ppt_balken_rot___226-0-26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4" name="Rectangle 20"/>
            <p:cNvSpPr>
              <a:spLocks noChangeArrowheads="1"/>
            </p:cNvSpPr>
            <p:nvPr userDrawn="1"/>
          </p:nvSpPr>
          <p:spPr bwMode="auto">
            <a:xfrm>
              <a:off x="68" y="408"/>
              <a:ext cx="5713" cy="2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auto">
            <a:xfrm>
              <a:off x="68" y="408"/>
              <a:ext cx="68" cy="3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1073" name="Group 49"/>
            <p:cNvGrpSpPr>
              <a:grpSpLocks/>
            </p:cNvGrpSpPr>
            <p:nvPr userDrawn="1"/>
          </p:nvGrpSpPr>
          <p:grpSpPr bwMode="auto">
            <a:xfrm>
              <a:off x="22" y="22"/>
              <a:ext cx="5759" cy="4298"/>
              <a:chOff x="22" y="1944"/>
              <a:chExt cx="5759" cy="4298"/>
            </a:xfrm>
          </p:grpSpPr>
          <p:grpSp>
            <p:nvGrpSpPr>
              <p:cNvPr id="1072" name="Group 48"/>
              <p:cNvGrpSpPr>
                <a:grpSpLocks/>
              </p:cNvGrpSpPr>
              <p:nvPr userDrawn="1"/>
            </p:nvGrpSpPr>
            <p:grpSpPr bwMode="auto">
              <a:xfrm>
                <a:off x="22" y="1944"/>
                <a:ext cx="5758" cy="4298"/>
                <a:chOff x="22" y="1944"/>
                <a:chExt cx="5758" cy="4298"/>
              </a:xfrm>
            </p:grpSpPr>
            <p:sp>
              <p:nvSpPr>
                <p:cNvPr id="1064" name="Line 5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22" y="1944"/>
                  <a:ext cx="5758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1065" name="Line 6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22" y="1944"/>
                  <a:ext cx="0" cy="4298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071" name="Group 47"/>
              <p:cNvGrpSpPr>
                <a:grpSpLocks/>
              </p:cNvGrpSpPr>
              <p:nvPr userDrawn="1"/>
            </p:nvGrpSpPr>
            <p:grpSpPr bwMode="auto">
              <a:xfrm>
                <a:off x="68" y="2330"/>
                <a:ext cx="5713" cy="3912"/>
                <a:chOff x="68" y="2330"/>
                <a:chExt cx="5713" cy="3912"/>
              </a:xfrm>
            </p:grpSpPr>
            <p:sp>
              <p:nvSpPr>
                <p:cNvPr id="1067" name="Line 8"/>
                <p:cNvSpPr>
                  <a:spLocks noChangeShapeType="1"/>
                </p:cNvSpPr>
                <p:nvPr userDrawn="1"/>
              </p:nvSpPr>
              <p:spPr bwMode="white">
                <a:xfrm flipH="1">
                  <a:off x="68" y="2330"/>
                  <a:ext cx="5713" cy="0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1068" name="Line 12"/>
                <p:cNvSpPr>
                  <a:spLocks noChangeShapeType="1"/>
                </p:cNvSpPr>
                <p:nvPr userDrawn="1"/>
              </p:nvSpPr>
              <p:spPr bwMode="white">
                <a:xfrm flipV="1">
                  <a:off x="68" y="2330"/>
                  <a:ext cx="0" cy="3912"/>
                </a:xfrm>
                <a:prstGeom prst="line">
                  <a:avLst/>
                </a:prstGeom>
                <a:noFill/>
                <a:ln w="254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1268413"/>
            <a:ext cx="831691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2636838"/>
            <a:ext cx="8280400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215900" y="647700"/>
            <a:ext cx="8604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HFT Forschung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813" y="6524625"/>
            <a:ext cx="287337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plusTextLight" pitchFamily="34" charset="0"/>
              </a:defRPr>
            </a:lvl1pPr>
          </a:lstStyle>
          <a:p>
            <a:fld id="{E53C1AF5-A75B-4105-B98D-D7D4AEB484ED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6" r:id="rId4"/>
    <p:sldLayoutId id="2147483657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plusTextBold" pitchFamily="34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7188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>
          <a:solidFill>
            <a:schemeClr val="tx1"/>
          </a:solidFill>
          <a:latin typeface="+mn-lt"/>
        </a:defRPr>
      </a:lvl2pPr>
      <a:lvl3pPr marL="720725" indent="-360363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350838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1435100" indent="-360363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1892300" indent="-360363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>
          <a:solidFill>
            <a:schemeClr val="tx1"/>
          </a:solidFill>
          <a:latin typeface="+mn-lt"/>
        </a:defRPr>
      </a:lvl6pPr>
      <a:lvl7pPr marL="2349500" indent="-360363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>
          <a:solidFill>
            <a:schemeClr val="tx1"/>
          </a:solidFill>
          <a:latin typeface="+mn-lt"/>
        </a:defRPr>
      </a:lvl7pPr>
      <a:lvl8pPr marL="2806700" indent="-360363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>
          <a:solidFill>
            <a:schemeClr val="tx1"/>
          </a:solidFill>
          <a:latin typeface="+mn-lt"/>
        </a:defRPr>
      </a:lvl8pPr>
      <a:lvl9pPr marL="3263900" indent="-360363" algn="l" rtl="0" eaLnBrk="1" fontAlgn="base" hangingPunct="1">
        <a:spcBef>
          <a:spcPct val="0"/>
        </a:spcBef>
        <a:spcAft>
          <a:spcPct val="0"/>
        </a:spcAft>
        <a:buFont typeface="AplusTextRegular" pitchFamily="34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itydoctor.hft-stuttgart.de/pwiki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cid:ii_1437be718802e618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rs-online.de/" TargetMode="External"/><Relationship Id="rId2" Type="http://schemas.openxmlformats.org/officeDocument/2006/relationships/hyperlink" Target="mailto:volker.coors@hft-stuttgart.de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519D8460-0F42-4033-8955-6345EAD99BE9}" type="slidenum">
              <a:rPr lang="de-DE"/>
              <a:pPr/>
              <a:t>1</a:t>
            </a:fld>
            <a:endParaRPr lang="de-DE"/>
          </a:p>
        </p:txBody>
      </p:sp>
      <p:sp>
        <p:nvSpPr>
          <p:cNvPr id="5" name="Rectangle 1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HFT Forschung</a:t>
            </a:r>
            <a:endParaRPr lang="de-DE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Interoperabilitätsexperiment des OGC zur Datenqualität von 3D-Stadtmodellen</a:t>
            </a:r>
            <a:r>
              <a:rPr lang="de-CH" dirty="0" smtClean="0">
                <a:latin typeface="AplusTextRegular" pitchFamily="34" charset="0"/>
              </a:rPr>
              <a:t/>
            </a:r>
            <a:br>
              <a:rPr lang="de-CH" dirty="0" smtClean="0">
                <a:latin typeface="AplusTextRegular" pitchFamily="34" charset="0"/>
              </a:rPr>
            </a:br>
            <a:r>
              <a:rPr lang="de-CH" dirty="0" smtClean="0">
                <a:latin typeface="AplusTextRegular" pitchFamily="34" charset="0"/>
              </a:rPr>
              <a:t/>
            </a:r>
            <a:br>
              <a:rPr lang="de-CH" dirty="0" smtClean="0">
                <a:latin typeface="AplusTextRegular" pitchFamily="34" charset="0"/>
              </a:rPr>
            </a:br>
            <a:r>
              <a:rPr lang="de-CH" sz="1600" dirty="0" smtClean="0">
                <a:latin typeface="AplusTextRegular" pitchFamily="34" charset="0"/>
              </a:rPr>
              <a:t>Prof. Dr. Volker </a:t>
            </a:r>
            <a:r>
              <a:rPr lang="de-CH" sz="1600" dirty="0" err="1" smtClean="0">
                <a:latin typeface="AplusTextRegular" pitchFamily="34" charset="0"/>
              </a:rPr>
              <a:t>Coors</a:t>
            </a:r>
            <a:r>
              <a:rPr lang="de-CH" sz="1600" dirty="0" smtClean="0">
                <a:latin typeface="AplusTextRegular" pitchFamily="34" charset="0"/>
              </a:rPr>
              <a:t/>
            </a:r>
            <a:br>
              <a:rPr lang="de-CH" sz="1600" dirty="0" smtClean="0">
                <a:latin typeface="AplusTextRegular" pitchFamily="34" charset="0"/>
              </a:rPr>
            </a:br>
            <a:r>
              <a:rPr lang="de-CH" sz="1600" dirty="0" smtClean="0">
                <a:latin typeface="AplusTextRegular" pitchFamily="34" charset="0"/>
              </a:rPr>
              <a:t>Workshop 3D-Stadtmodelle, Bonn, 4.11.2014</a:t>
            </a:r>
            <a:br>
              <a:rPr lang="de-CH" sz="1600" dirty="0" smtClean="0">
                <a:latin typeface="AplusTextRegular" pitchFamily="34" charset="0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7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Überprüfung</a:t>
            </a:r>
            <a:r>
              <a:rPr lang="en-US" dirty="0" smtClean="0">
                <a:solidFill>
                  <a:schemeClr val="tx1"/>
                </a:solidFill>
              </a:rPr>
              <a:t> der </a:t>
            </a:r>
            <a:r>
              <a:rPr lang="en-US" dirty="0" err="1" smtClean="0">
                <a:solidFill>
                  <a:schemeClr val="tx1"/>
                </a:solidFill>
              </a:rPr>
              <a:t>Anforderungen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560" y="2204864"/>
            <a:ext cx="8532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indent="-457200" algn="l">
              <a:buFont typeface="Arial" pitchFamily="34" charset="0"/>
              <a:buChar char="•"/>
            </a:pPr>
            <a:r>
              <a:rPr lang="en-US" sz="2000" dirty="0" err="1" smtClean="0"/>
              <a:t>Prüfergebnisse</a:t>
            </a:r>
            <a:r>
              <a:rPr lang="en-US" sz="2000" dirty="0" smtClean="0"/>
              <a:t> </a:t>
            </a:r>
            <a:r>
              <a:rPr lang="en-US" sz="2000" dirty="0" err="1" smtClean="0"/>
              <a:t>sind</a:t>
            </a:r>
            <a:r>
              <a:rPr lang="en-US" sz="2000" dirty="0" smtClean="0"/>
              <a:t> </a:t>
            </a:r>
            <a:r>
              <a:rPr lang="en-US" sz="2000" dirty="0" err="1" smtClean="0"/>
              <a:t>nicht</a:t>
            </a:r>
            <a:r>
              <a:rPr lang="en-US" sz="2000" dirty="0" smtClean="0"/>
              <a:t> </a:t>
            </a:r>
            <a:r>
              <a:rPr lang="en-US" sz="2000" dirty="0" err="1" smtClean="0"/>
              <a:t>vergleichbar</a:t>
            </a:r>
            <a:r>
              <a:rPr lang="en-US" sz="2000" dirty="0" smtClean="0"/>
              <a:t>, da</a:t>
            </a:r>
          </a:p>
          <a:p>
            <a:pPr marL="722313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err="1"/>
              <a:t>u</a:t>
            </a:r>
            <a:r>
              <a:rPr lang="en-US" sz="2000" dirty="0" err="1" smtClean="0"/>
              <a:t>nterschiedlich</a:t>
            </a:r>
            <a:r>
              <a:rPr lang="en-US" sz="2000" dirty="0" smtClean="0"/>
              <a:t> </a:t>
            </a:r>
            <a:r>
              <a:rPr lang="en-US" sz="2000" dirty="0" err="1" smtClean="0"/>
              <a:t>geprüft</a:t>
            </a:r>
            <a:r>
              <a:rPr lang="en-US" sz="2000" dirty="0" smtClean="0"/>
              <a:t> </a:t>
            </a:r>
            <a:r>
              <a:rPr lang="en-US" sz="2000" dirty="0" err="1" smtClean="0"/>
              <a:t>wird</a:t>
            </a:r>
            <a:endParaRPr lang="en-US" sz="2000" dirty="0" smtClean="0"/>
          </a:p>
          <a:p>
            <a:pPr marL="1179513" lvl="1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err="1" smtClean="0"/>
              <a:t>dieselben</a:t>
            </a:r>
            <a:r>
              <a:rPr lang="en-US" sz="2000" dirty="0" smtClean="0"/>
              <a:t> </a:t>
            </a:r>
            <a:r>
              <a:rPr lang="en-US" sz="2000" dirty="0" err="1" smtClean="0"/>
              <a:t>Prüfungen</a:t>
            </a:r>
            <a:r>
              <a:rPr lang="en-US" sz="2000" dirty="0" smtClean="0"/>
              <a:t> </a:t>
            </a:r>
            <a:r>
              <a:rPr lang="en-US" sz="2000" dirty="0" err="1" smtClean="0"/>
              <a:t>unterschiedliche</a:t>
            </a:r>
            <a:r>
              <a:rPr lang="en-US" sz="2000" dirty="0" smtClean="0"/>
              <a:t> </a:t>
            </a:r>
            <a:r>
              <a:rPr lang="en-US" sz="2000" dirty="0" err="1" smtClean="0"/>
              <a:t>Namen</a:t>
            </a:r>
            <a:r>
              <a:rPr lang="en-US" sz="2000" dirty="0" smtClean="0"/>
              <a:t> </a:t>
            </a:r>
            <a:r>
              <a:rPr lang="en-US" sz="2000" dirty="0" err="1" smtClean="0"/>
              <a:t>verwenden</a:t>
            </a:r>
            <a:endParaRPr lang="en-US" sz="2000" dirty="0" smtClean="0"/>
          </a:p>
          <a:p>
            <a:pPr marL="1179513" lvl="1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err="1" smtClean="0"/>
              <a:t>Prüfergebnisse</a:t>
            </a:r>
            <a:r>
              <a:rPr lang="en-US" sz="2000" dirty="0" smtClean="0"/>
              <a:t> </a:t>
            </a:r>
            <a:r>
              <a:rPr lang="en-US" sz="2000" dirty="0" err="1" smtClean="0"/>
              <a:t>unterschiedliche</a:t>
            </a:r>
            <a:r>
              <a:rPr lang="en-US" sz="2000" dirty="0" smtClean="0"/>
              <a:t> </a:t>
            </a:r>
            <a:r>
              <a:rPr lang="en-US" sz="2000" dirty="0" err="1" smtClean="0"/>
              <a:t>Namen</a:t>
            </a:r>
            <a:r>
              <a:rPr lang="en-US" sz="2000" dirty="0" smtClean="0"/>
              <a:t> </a:t>
            </a:r>
            <a:r>
              <a:rPr lang="en-US" sz="2000" dirty="0" err="1" smtClean="0"/>
              <a:t>verwenden</a:t>
            </a:r>
            <a:endParaRPr lang="en-US" sz="2000" dirty="0" smtClean="0"/>
          </a:p>
          <a:p>
            <a:pPr marL="1179513" lvl="1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722313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265113" algn="l"/>
            <a:endParaRPr lang="en-US" sz="2000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/>
          <a:p>
            <a:r>
              <a:rPr lang="de-DE" dirty="0"/>
              <a:t> Motivation</a:t>
            </a:r>
          </a:p>
        </p:txBody>
      </p:sp>
    </p:spTree>
    <p:extLst>
      <p:ext uri="{BB962C8B-B14F-4D97-AF65-F5344CB8AC3E}">
        <p14:creationId xmlns:p14="http://schemas.microsoft.com/office/powerpoint/2010/main" val="383414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/>
          <a:p>
            <a:r>
              <a:rPr lang="de-DE" dirty="0"/>
              <a:t> Motivation</a:t>
            </a:r>
          </a:p>
        </p:txBody>
      </p:sp>
      <p:pic>
        <p:nvPicPr>
          <p:cNvPr id="1026" name="Picture 2" descr="C:\Users\Volker\Pictures\2014-10-25\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243408"/>
            <a:ext cx="9505056" cy="71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183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Ziel des </a:t>
            </a:r>
            <a:r>
              <a:rPr lang="de-DE" sz="3600" dirty="0" err="1" smtClean="0"/>
              <a:t>CityGML</a:t>
            </a:r>
            <a:r>
              <a:rPr lang="de-DE" sz="3600" dirty="0" smtClean="0"/>
              <a:t> Quality </a:t>
            </a:r>
            <a:r>
              <a:rPr lang="de-DE" sz="3600" dirty="0" err="1" smtClean="0"/>
              <a:t>Interoperabilty</a:t>
            </a:r>
            <a:r>
              <a:rPr lang="de-DE" sz="3600" dirty="0" smtClean="0"/>
              <a:t> Experiments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064" y="2636912"/>
            <a:ext cx="8280400" cy="3744912"/>
          </a:xfrm>
        </p:spPr>
        <p:txBody>
          <a:bodyPr/>
          <a:lstStyle/>
          <a:p>
            <a:r>
              <a:rPr lang="en-US" sz="1800" dirty="0"/>
              <a:t>The desired outcomes </a:t>
            </a:r>
            <a:r>
              <a:rPr lang="en-US" sz="1800" dirty="0" smtClean="0"/>
              <a:t>are:</a:t>
            </a:r>
          </a:p>
          <a:p>
            <a:endParaRPr lang="de-DE" sz="1800" dirty="0"/>
          </a:p>
          <a:p>
            <a:pPr marL="342900" lvl="0" indent="-342900">
              <a:buFont typeface="+mj-lt"/>
              <a:buAutoNum type="arabicParenBoth"/>
            </a:pPr>
            <a:r>
              <a:rPr lang="en-US" sz="1800" dirty="0"/>
              <a:t>Improve the interoperability of </a:t>
            </a:r>
            <a:r>
              <a:rPr lang="en-US" sz="1800" dirty="0" err="1"/>
              <a:t>CityGML</a:t>
            </a:r>
            <a:r>
              <a:rPr lang="en-US" sz="1800" dirty="0"/>
              <a:t> data by removing some ambiguities from the current standard and formally defining data quality requirements for a general </a:t>
            </a:r>
            <a:r>
              <a:rPr lang="en-US" sz="1800" dirty="0" err="1"/>
              <a:t>CityGML</a:t>
            </a:r>
            <a:r>
              <a:rPr lang="en-US" sz="1800" dirty="0"/>
              <a:t> data specification</a:t>
            </a:r>
            <a:r>
              <a:rPr lang="en-US" sz="1800" dirty="0" smtClean="0"/>
              <a:t>.</a:t>
            </a:r>
          </a:p>
          <a:p>
            <a:pPr marL="342900" lvl="0" indent="-342900">
              <a:buFont typeface="+mj-lt"/>
              <a:buAutoNum type="arabicParenBoth"/>
            </a:pPr>
            <a:endParaRPr lang="de-DE" sz="1800" dirty="0"/>
          </a:p>
          <a:p>
            <a:pPr marL="342900" lvl="0" indent="-342900">
              <a:buFont typeface="+mj-lt"/>
              <a:buAutoNum type="arabicParenBoth"/>
            </a:pPr>
            <a:r>
              <a:rPr lang="en-US" sz="1800" dirty="0"/>
              <a:t>Provide the community (organizations invested in capturing, procuring or utilizing </a:t>
            </a:r>
            <a:r>
              <a:rPr lang="en-US" sz="1800" dirty="0" err="1"/>
              <a:t>CityGML</a:t>
            </a:r>
            <a:r>
              <a:rPr lang="en-US" sz="1800" dirty="0"/>
              <a:t> data) with recommended implementation guidance for 3D data and a suite of essential quality checking tools to carry out quality assurance on </a:t>
            </a:r>
            <a:r>
              <a:rPr lang="en-US" sz="1800" dirty="0" err="1"/>
              <a:t>CityGML</a:t>
            </a:r>
            <a:r>
              <a:rPr lang="en-US" sz="1800" dirty="0"/>
              <a:t> data</a:t>
            </a:r>
            <a:r>
              <a:rPr lang="en-US" sz="1800" dirty="0" smtClean="0"/>
              <a:t>.</a:t>
            </a:r>
          </a:p>
          <a:p>
            <a:pPr marL="342900" lvl="0" indent="-342900">
              <a:buFont typeface="+mj-lt"/>
              <a:buAutoNum type="arabicParenBoth"/>
            </a:pPr>
            <a:endParaRPr lang="en-US" sz="1800" dirty="0"/>
          </a:p>
          <a:p>
            <a:pPr lvl="0"/>
            <a:r>
              <a:rPr lang="en-US" sz="1800" dirty="0" err="1" smtClean="0"/>
              <a:t>Quelle</a:t>
            </a:r>
            <a:r>
              <a:rPr lang="en-US" sz="1800" dirty="0" smtClean="0"/>
              <a:t>: </a:t>
            </a:r>
            <a:r>
              <a:rPr lang="en-US" sz="1800" dirty="0" err="1" smtClean="0"/>
              <a:t>OpenGIS</a:t>
            </a:r>
            <a:r>
              <a:rPr lang="en-US" sz="1800" dirty="0" smtClean="0"/>
              <a:t> </a:t>
            </a:r>
            <a:r>
              <a:rPr lang="en-US" sz="1800" dirty="0"/>
              <a:t>Project Document </a:t>
            </a:r>
            <a:r>
              <a:rPr lang="en-US" sz="1800" dirty="0" smtClean="0"/>
              <a:t>14-043: </a:t>
            </a:r>
            <a:r>
              <a:rPr lang="en-US" sz="1800" dirty="0"/>
              <a:t>Defining and validating data quality requirements of </a:t>
            </a:r>
            <a:r>
              <a:rPr lang="en-US" sz="1800" dirty="0" err="1"/>
              <a:t>CityGML</a:t>
            </a:r>
            <a:r>
              <a:rPr lang="en-US" sz="1800" dirty="0"/>
              <a:t> data</a:t>
            </a: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endParaRPr lang="de-DE" sz="1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dirty="0"/>
              <a:t> </a:t>
            </a:r>
            <a:r>
              <a:rPr lang="de-DE" dirty="0" err="1" smtClean="0"/>
              <a:t>CityGML</a:t>
            </a:r>
            <a:r>
              <a:rPr lang="de-DE" dirty="0" smtClean="0"/>
              <a:t> Quality IE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0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Initiatoren und Teilnehmer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2636912"/>
            <a:ext cx="8280400" cy="3744912"/>
          </a:xfrm>
        </p:spPr>
        <p:txBody>
          <a:bodyPr/>
          <a:lstStyle/>
          <a:p>
            <a:pPr lvl="0"/>
            <a:r>
              <a:rPr lang="en-US" sz="1800" dirty="0" err="1" smtClean="0"/>
              <a:t>Initiatoren</a:t>
            </a:r>
            <a:r>
              <a:rPr lang="en-US" sz="1800" dirty="0" smtClean="0"/>
              <a:t>:</a:t>
            </a:r>
          </a:p>
          <a:p>
            <a:pPr lvl="0"/>
            <a:endParaRPr lang="en-US" sz="18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Delft </a:t>
            </a:r>
            <a:r>
              <a:rPr lang="en-US" sz="1800" dirty="0"/>
              <a:t>University of Technology, the </a:t>
            </a:r>
            <a:r>
              <a:rPr lang="en-US" sz="1800" dirty="0" smtClean="0"/>
              <a:t>Netherlands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Fraunhofer</a:t>
            </a:r>
            <a:r>
              <a:rPr lang="en-US" sz="1800" dirty="0" smtClean="0"/>
              <a:t> </a:t>
            </a:r>
            <a:r>
              <a:rPr lang="en-US" sz="1800" dirty="0" err="1"/>
              <a:t>Gesellschaft</a:t>
            </a:r>
            <a:r>
              <a:rPr lang="en-US" sz="1800" dirty="0"/>
              <a:t>, Germany </a:t>
            </a:r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Ordnance Survey International, Great Britain</a:t>
            </a:r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EuroSDR</a:t>
            </a:r>
            <a:r>
              <a:rPr lang="en-US" sz="1800" dirty="0"/>
              <a:t>, Europe</a:t>
            </a:r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SIG3D, Germany</a:t>
            </a: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The </a:t>
            </a:r>
            <a:r>
              <a:rPr lang="en-US" sz="1800" dirty="0"/>
              <a:t>Initiative Manager will be </a:t>
            </a:r>
            <a:r>
              <a:rPr lang="en-US" sz="1800" dirty="0" err="1"/>
              <a:t>Detlev</a:t>
            </a:r>
            <a:r>
              <a:rPr lang="en-US" sz="1800" dirty="0"/>
              <a:t> Wagner (HFT Stuttgart), and the Initiative Technical Leads will be Prof. Volker Coors (</a:t>
            </a:r>
            <a:r>
              <a:rPr lang="en-US" sz="1800" dirty="0" err="1"/>
              <a:t>Fraunhofer</a:t>
            </a:r>
            <a:r>
              <a:rPr lang="en-US" sz="1800" dirty="0"/>
              <a:t> </a:t>
            </a:r>
            <a:r>
              <a:rPr lang="en-US" sz="1800" dirty="0" err="1" smtClean="0"/>
              <a:t>Gesellschaft</a:t>
            </a:r>
            <a:r>
              <a:rPr lang="en-US" sz="1800" dirty="0" smtClean="0"/>
              <a:t> / HFT Stuttgart) </a:t>
            </a:r>
            <a:r>
              <a:rPr lang="en-US" sz="1800" dirty="0"/>
              <a:t>and Dr. Hugo </a:t>
            </a:r>
            <a:r>
              <a:rPr lang="en-US" sz="1800" dirty="0" err="1"/>
              <a:t>Ledoux</a:t>
            </a:r>
            <a:r>
              <a:rPr lang="en-US" sz="1800" dirty="0"/>
              <a:t> (TU Delft) . The OGC Initiative Facilitator will be Raj Singh.</a:t>
            </a: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endParaRPr lang="de-DE" sz="1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CityGML</a:t>
            </a:r>
            <a:r>
              <a:rPr lang="de-DE" dirty="0"/>
              <a:t> Quality IE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07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Teilnehmer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2636912"/>
            <a:ext cx="4104456" cy="37449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Conterra</a:t>
            </a:r>
            <a:r>
              <a:rPr lang="en-US" sz="1800" dirty="0" smtClean="0"/>
              <a:t> </a:t>
            </a:r>
            <a:r>
              <a:rPr lang="en-US" sz="1800" dirty="0"/>
              <a:t>/ safe 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Delft University of Technology, the Netherlands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Fraunhofer IGD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Galdos</a:t>
            </a:r>
            <a:r>
              <a:rPr lang="de-DE" sz="1800" dirty="0"/>
              <a:t> Systems Inc.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Geonovum</a:t>
            </a:r>
            <a:r>
              <a:rPr lang="en-US" sz="1800" dirty="0"/>
              <a:t>, The </a:t>
            </a:r>
            <a:r>
              <a:rPr lang="en-US" sz="1800" dirty="0" smtClean="0"/>
              <a:t>Netherlands / </a:t>
            </a:r>
            <a:r>
              <a:rPr lang="de-DE" sz="1800" dirty="0" err="1"/>
              <a:t>Dutch</a:t>
            </a:r>
            <a:r>
              <a:rPr lang="de-DE" sz="1800" dirty="0"/>
              <a:t> </a:t>
            </a:r>
            <a:r>
              <a:rPr lang="de-DE" sz="1800" dirty="0" err="1" smtClean="0"/>
              <a:t>Cadastre</a:t>
            </a: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HFT Stuttgart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CityGML</a:t>
            </a:r>
            <a:r>
              <a:rPr lang="de-DE" dirty="0"/>
              <a:t> Quality IE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644008" y="2636912"/>
            <a:ext cx="4104456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357188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20725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350838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51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923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95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67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39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 smtClean="0"/>
              <a:t>Karlsruhe Institute of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Oracle </a:t>
            </a:r>
            <a:r>
              <a:rPr lang="de-DE" sz="1800" dirty="0" smtClean="0"/>
              <a:t>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Ordnance Survey, Great </a:t>
            </a:r>
            <a:r>
              <a:rPr lang="en-US" sz="1800" dirty="0" smtClean="0"/>
              <a:t>Britain</a:t>
            </a:r>
            <a:endParaRPr lang="de-DE" sz="1800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kern="0" dirty="0" smtClean="0"/>
              <a:t>Pusan National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SIG3D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kern="0" dirty="0" err="1" smtClean="0"/>
              <a:t>Tecnalia</a:t>
            </a:r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kern="0" dirty="0" smtClean="0"/>
              <a:t>University </a:t>
            </a:r>
            <a:r>
              <a:rPr lang="de-DE" sz="1800" kern="0" dirty="0" err="1" smtClean="0"/>
              <a:t>of</a:t>
            </a:r>
            <a:r>
              <a:rPr lang="de-DE" sz="1800" kern="0" dirty="0" smtClean="0"/>
              <a:t> Potsdam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virtualcitySYSTEMS</a:t>
            </a:r>
            <a:r>
              <a:rPr lang="en-US" sz="1800" dirty="0"/>
              <a:t>, Germany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46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Vorgehensweise: Experimente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064" y="2636912"/>
            <a:ext cx="8280400" cy="3744912"/>
          </a:xfrm>
        </p:spPr>
        <p:txBody>
          <a:bodyPr/>
          <a:lstStyle/>
          <a:p>
            <a:pPr lvl="0"/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Schema </a:t>
            </a:r>
            <a:r>
              <a:rPr lang="en-US" sz="1800" dirty="0"/>
              <a:t>validation </a:t>
            </a:r>
            <a:endParaRPr lang="en-US" sz="1800" dirty="0" smtClean="0"/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Lead: V. Coors, HFT Stuttgart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Validierung</a:t>
            </a:r>
            <a:r>
              <a:rPr lang="en-US" sz="1800" dirty="0" smtClean="0"/>
              <a:t> 3D </a:t>
            </a:r>
            <a:r>
              <a:rPr lang="en-US" sz="1800" dirty="0" err="1" smtClean="0"/>
              <a:t>Geometrie</a:t>
            </a:r>
            <a:endParaRPr lang="en-US" sz="1800" dirty="0" smtClean="0"/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Lead: H. </a:t>
            </a:r>
            <a:r>
              <a:rPr lang="en-US" sz="1800" dirty="0" err="1" smtClean="0"/>
              <a:t>Ledoux</a:t>
            </a:r>
            <a:r>
              <a:rPr lang="en-US" sz="1800" dirty="0" smtClean="0"/>
              <a:t>, TU Delft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Validierung</a:t>
            </a:r>
            <a:r>
              <a:rPr lang="en-US" sz="1800" dirty="0" smtClean="0"/>
              <a:t> </a:t>
            </a:r>
            <a:r>
              <a:rPr lang="en-US" sz="1800" dirty="0" err="1" smtClean="0"/>
              <a:t>Semantik</a:t>
            </a:r>
            <a:endParaRPr lang="en-US" sz="1800" dirty="0"/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Lead: V. Coors, HFT Stuttgart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Validierung</a:t>
            </a:r>
            <a:r>
              <a:rPr lang="en-US" sz="1800" dirty="0" smtClean="0"/>
              <a:t> Conformance requirements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Lead: E. Casper, SIG 3D AG Qualität</a:t>
            </a: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endParaRPr lang="de-DE" sz="1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CityGML</a:t>
            </a:r>
            <a:r>
              <a:rPr lang="de-DE" dirty="0"/>
              <a:t> Quality IE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53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Vorgehensweise: Daten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064" y="2636912"/>
            <a:ext cx="8280400" cy="3744912"/>
          </a:xfrm>
        </p:spPr>
        <p:txBody>
          <a:bodyPr/>
          <a:lstStyle/>
          <a:p>
            <a:pPr lvl="0"/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Manuell erstellte Testdaten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Ein Testfall zu jeder Modellanforderung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Fehler im Modell sind bekannt, Validierungsergebnis kann geprüft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Repräsentative „echte“ Modelle aus der </a:t>
            </a:r>
            <a:r>
              <a:rPr lang="de-DE" sz="1800" dirty="0"/>
              <a:t>P</a:t>
            </a:r>
            <a:r>
              <a:rPr lang="de-DE" sz="1800" dirty="0" smtClean="0"/>
              <a:t>raxis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Fehler im Modell sind nicht vollständig bekannt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Ergebnisse der Validierungstools können verglichen werden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Algorithmisch generierte Modelle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Kombination verschiedener Fehlertypen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Fehler </a:t>
            </a:r>
            <a:r>
              <a:rPr lang="de-DE" sz="1800" dirty="0"/>
              <a:t>im Modell sind </a:t>
            </a:r>
            <a:r>
              <a:rPr lang="de-DE" sz="1800" dirty="0" smtClean="0"/>
              <a:t>bekannt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Schwerpunkt: Building Modul, </a:t>
            </a:r>
            <a:r>
              <a:rPr lang="de-DE" sz="1800" dirty="0" err="1" smtClean="0"/>
              <a:t>LoD</a:t>
            </a:r>
            <a:r>
              <a:rPr lang="de-DE" sz="1800" dirty="0" smtClean="0"/>
              <a:t> 1 und LoD2</a:t>
            </a:r>
          </a:p>
          <a:p>
            <a:pPr lvl="2" indent="0">
              <a:buNone/>
            </a:pP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endParaRPr lang="de-DE" sz="1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CityGML</a:t>
            </a:r>
            <a:r>
              <a:rPr lang="de-DE" dirty="0"/>
              <a:t> Quality IE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Validierungsprozess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CityGML</a:t>
            </a:r>
            <a:r>
              <a:rPr lang="de-DE" dirty="0"/>
              <a:t> Quality IE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/>
          <p:cNvPicPr/>
          <p:nvPr/>
        </p:nvPicPr>
        <p:blipFill>
          <a:blip r:embed="rId3"/>
          <a:stretch>
            <a:fillRect/>
          </a:stretch>
        </p:blipFill>
        <p:spPr>
          <a:xfrm>
            <a:off x="982671" y="2638780"/>
            <a:ext cx="4987925" cy="37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8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2800" dirty="0" smtClean="0"/>
              <a:t>Allg. Nomenklatur zur Definition der Anforderungen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064" y="2636912"/>
            <a:ext cx="8280400" cy="37449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1800" dirty="0" err="1" smtClean="0"/>
              <a:t>XX-namespace:YY-ZZ</a:t>
            </a:r>
            <a:r>
              <a:rPr lang="de-DE" sz="1800" dirty="0" smtClean="0"/>
              <a:t>[ZZ]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endParaRPr lang="de-DE" sz="1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CityGML</a:t>
            </a:r>
            <a:r>
              <a:rPr lang="de-DE" dirty="0"/>
              <a:t> Quality IE</a:t>
            </a:r>
            <a:endParaRPr lang="de-DE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2745"/>
              </p:ext>
            </p:extLst>
          </p:nvPr>
        </p:nvGraphicFramePr>
        <p:xfrm>
          <a:off x="323528" y="3284984"/>
          <a:ext cx="396044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595"/>
                <a:gridCol w="309284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XX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Beschreibung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Anforderung Schema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Anforderung </a:t>
                      </a:r>
                      <a:r>
                        <a:rPr lang="de-DE" dirty="0" err="1" smtClean="0"/>
                        <a:t>Conformität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Anforderung</a:t>
                      </a:r>
                      <a:r>
                        <a:rPr lang="de-DE" baseline="0" dirty="0" smtClean="0"/>
                        <a:t> Geometrie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Anforderung </a:t>
                      </a:r>
                      <a:r>
                        <a:rPr lang="de-DE" dirty="0" err="1" smtClean="0"/>
                        <a:t>Semantic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RI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Anforderung</a:t>
                      </a:r>
                      <a:r>
                        <a:rPr lang="de-DE" baseline="0" dirty="0" smtClean="0"/>
                        <a:t> Referenzielle Integrität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887059"/>
              </p:ext>
            </p:extLst>
          </p:nvPr>
        </p:nvGraphicFramePr>
        <p:xfrm>
          <a:off x="4427984" y="3284984"/>
          <a:ext cx="4536504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3456384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Namespace:YY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Beschreibung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bldg:AB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Abstract Building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bldg:BU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Building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bldg:BP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BuildingPart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bldg:BS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Boundary</a:t>
                      </a:r>
                      <a:r>
                        <a:rPr lang="de-DE" dirty="0" smtClean="0"/>
                        <a:t> Surface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gml:SO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gml:MS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MultiSurface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gml:PO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Polygon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1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Anforderungen Semantik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Semantik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54" y="2132856"/>
            <a:ext cx="4145781" cy="439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115616" y="3499267"/>
            <a:ext cx="147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 smtClean="0"/>
              <a:t>Beispiel</a:t>
            </a:r>
          </a:p>
          <a:p>
            <a:pPr algn="l"/>
            <a:r>
              <a:rPr lang="de-DE" dirty="0" err="1" smtClean="0"/>
              <a:t>RoofSurface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59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Analysen auf 3D-Stadtmodellen</a:t>
            </a:r>
            <a:br>
              <a:rPr lang="de-DE" sz="3600" dirty="0" smtClean="0"/>
            </a:br>
            <a:r>
              <a:rPr lang="de-DE" sz="3600" dirty="0" err="1" smtClean="0"/>
              <a:t>Bsp</a:t>
            </a:r>
            <a:r>
              <a:rPr lang="de-DE" sz="3600" dirty="0" smtClean="0"/>
              <a:t>: Wärmebedarf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 Motivation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8" name="Picture 2" descr="D:\2014\Veranstaltungen\05 OGC Energy ADE\energy h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692" y="2924696"/>
            <a:ext cx="442230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179512" y="2852192"/>
            <a:ext cx="4752528" cy="302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360363" algn="l" rtl="0" fontAlgn="base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4375" indent="-350838" algn="l" rtl="0" fontAlgn="base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6325" indent="-360363" algn="l" rtl="0" fontAlgn="base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8275" indent="-360363" algn="l" rtl="0" fontAlgn="base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95475" indent="-360363" algn="l" rtl="0" fontAlgn="base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52675" indent="-360363" algn="l" rtl="0" fontAlgn="base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9875" indent="-360363" algn="l" rtl="0" fontAlgn="base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7075" indent="-360363" algn="l" rtl="0" fontAlgn="base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715962" lvl="3" indent="0">
              <a:buNone/>
            </a:pPr>
            <a:endParaRPr lang="de-DE" kern="0" dirty="0" smtClean="0"/>
          </a:p>
          <a:p>
            <a:pPr lvl="3"/>
            <a:r>
              <a:rPr lang="de-DE" kern="0" dirty="0" err="1" smtClean="0"/>
              <a:t>Q</a:t>
            </a:r>
            <a:r>
              <a:rPr lang="de-DE" kern="0" baseline="-25000" dirty="0" err="1" smtClean="0"/>
              <a:t>h</a:t>
            </a:r>
            <a:r>
              <a:rPr lang="de-DE" kern="0" dirty="0" smtClean="0"/>
              <a:t> Heizwärmebedarf</a:t>
            </a:r>
          </a:p>
          <a:p>
            <a:pPr lvl="3"/>
            <a:r>
              <a:rPr lang="de-DE" kern="0" dirty="0" err="1" smtClean="0"/>
              <a:t>Q</a:t>
            </a:r>
            <a:r>
              <a:rPr lang="de-DE" kern="0" baseline="-25000" dirty="0" err="1"/>
              <a:t>w</a:t>
            </a:r>
            <a:r>
              <a:rPr lang="de-DE" kern="0" dirty="0" smtClean="0"/>
              <a:t> Warmwasserwärmebedarf</a:t>
            </a:r>
          </a:p>
          <a:p>
            <a:pPr lvl="3"/>
            <a:r>
              <a:rPr lang="de-DE" kern="0" dirty="0" err="1" smtClean="0"/>
              <a:t>Q</a:t>
            </a:r>
            <a:r>
              <a:rPr lang="de-DE" kern="0" baseline="-25000" dirty="0" err="1" smtClean="0"/>
              <a:t>s</a:t>
            </a:r>
            <a:r>
              <a:rPr lang="de-DE" kern="0" dirty="0" smtClean="0"/>
              <a:t> solare Wärmegewinne</a:t>
            </a:r>
          </a:p>
          <a:p>
            <a:pPr lvl="3"/>
            <a:r>
              <a:rPr lang="de-DE" kern="0" dirty="0" smtClean="0"/>
              <a:t>Q</a:t>
            </a:r>
            <a:r>
              <a:rPr lang="de-DE" kern="0" baseline="-25000" dirty="0" smtClean="0"/>
              <a:t>i</a:t>
            </a:r>
            <a:r>
              <a:rPr lang="de-DE" kern="0" dirty="0" smtClean="0"/>
              <a:t> interne Wärmegewinne</a:t>
            </a:r>
          </a:p>
          <a:p>
            <a:pPr lvl="3"/>
            <a:endParaRPr lang="de-DE" kern="0" dirty="0" smtClean="0"/>
          </a:p>
          <a:p>
            <a:pPr lvl="3"/>
            <a:r>
              <a:rPr lang="de-DE" kern="0" dirty="0" smtClean="0"/>
              <a:t>H</a:t>
            </a:r>
            <a:r>
              <a:rPr lang="de-DE" kern="0" baseline="-25000" dirty="0"/>
              <a:t>T</a:t>
            </a:r>
            <a:r>
              <a:rPr lang="de-DE" kern="0" dirty="0" smtClean="0"/>
              <a:t> Transmissionswärmeverluste</a:t>
            </a:r>
          </a:p>
          <a:p>
            <a:pPr lvl="3"/>
            <a:r>
              <a:rPr lang="de-DE" kern="0" dirty="0" smtClean="0"/>
              <a:t>H</a:t>
            </a:r>
            <a:r>
              <a:rPr lang="de-DE" kern="0" baseline="-25000" dirty="0"/>
              <a:t>V</a:t>
            </a:r>
            <a:r>
              <a:rPr lang="de-DE" kern="0" dirty="0" smtClean="0"/>
              <a:t> Lüftungswärmeverlust</a:t>
            </a:r>
          </a:p>
          <a:p>
            <a:pPr marL="715962" lvl="3" indent="0">
              <a:buNone/>
            </a:pPr>
            <a:endParaRPr lang="de-DE" kern="0" dirty="0" smtClean="0"/>
          </a:p>
          <a:p>
            <a:pPr marL="363537" lvl="2" indent="0">
              <a:buNone/>
            </a:pPr>
            <a:endParaRPr lang="de-DE" kern="0" dirty="0" smtClean="0"/>
          </a:p>
          <a:p>
            <a:pPr lvl="2"/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273406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err="1" smtClean="0"/>
              <a:t>Bsp</a:t>
            </a:r>
            <a:r>
              <a:rPr lang="de-DE" sz="3600" dirty="0" smtClean="0"/>
              <a:t>: Attribut / Geometrie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Semantik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988840"/>
            <a:ext cx="4648740" cy="418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469530" y="6170370"/>
            <a:ext cx="410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http://</a:t>
            </a:r>
            <a:r>
              <a:rPr lang="de-DE" dirty="0" smtClean="0">
                <a:hlinkClick r:id="rId4"/>
              </a:rPr>
              <a:t>citydoctor.hft-stuttgart.de/pwiki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7258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3419475" y="1270000"/>
            <a:ext cx="2305050" cy="9366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sz="2000" b="1"/>
              <a:t>(mathematische) Funktion</a:t>
            </a:r>
          </a:p>
        </p:txBody>
      </p:sp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3419475" y="3141663"/>
            <a:ext cx="2305050" cy="9366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sz="2000" b="1"/>
              <a:t>Algorithmus</a:t>
            </a:r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3419475" y="5013325"/>
            <a:ext cx="2305050" cy="9366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sz="2000" b="1"/>
              <a:t>Funktion, Methode, </a:t>
            </a:r>
          </a:p>
          <a:p>
            <a:pPr algn="ctr"/>
            <a:r>
              <a:rPr lang="de-DE" altLang="de-DE" sz="2000" b="1"/>
              <a:t>(Prozedur)</a:t>
            </a:r>
          </a:p>
        </p:txBody>
      </p:sp>
      <p:sp>
        <p:nvSpPr>
          <p:cNvPr id="6150" name="AutoShape 9"/>
          <p:cNvSpPr>
            <a:spLocks/>
          </p:cNvSpPr>
          <p:nvPr/>
        </p:nvSpPr>
        <p:spPr bwMode="auto">
          <a:xfrm>
            <a:off x="179388" y="1196975"/>
            <a:ext cx="2879725" cy="1141413"/>
          </a:xfrm>
          <a:prstGeom prst="borderCallout2">
            <a:avLst>
              <a:gd name="adj1" fmla="val 10014"/>
              <a:gd name="adj2" fmla="val 102648"/>
              <a:gd name="adj3" fmla="val 10014"/>
              <a:gd name="adj4" fmla="val 102648"/>
              <a:gd name="adj5" fmla="val 21556"/>
              <a:gd name="adj6" fmla="val 121556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SzPct val="80000"/>
              <a:buFont typeface="Wingdings" pitchFamily="2" charset="2"/>
              <a:buNone/>
            </a:pPr>
            <a:r>
              <a:rPr lang="de-DE" altLang="de-DE"/>
              <a:t>Auf der Ebene der Mathematik wird präzise beschrieben, </a:t>
            </a:r>
            <a:r>
              <a:rPr lang="de-DE" altLang="de-DE" b="1"/>
              <a:t>was</a:t>
            </a:r>
            <a:r>
              <a:rPr lang="de-DE" altLang="de-DE"/>
              <a:t> berechnet wird. Es bleibt offen, </a:t>
            </a:r>
            <a:r>
              <a:rPr lang="de-DE" altLang="de-DE" b="1"/>
              <a:t>wie</a:t>
            </a:r>
            <a:r>
              <a:rPr lang="de-DE" altLang="de-DE"/>
              <a:t> es berechnet wird.</a:t>
            </a:r>
          </a:p>
        </p:txBody>
      </p:sp>
      <p:cxnSp>
        <p:nvCxnSpPr>
          <p:cNvPr id="6151" name="AutoShape 10"/>
          <p:cNvCxnSpPr>
            <a:cxnSpLocks noChangeShapeType="1"/>
            <a:stCxn id="6147" idx="2"/>
            <a:endCxn id="6148" idx="0"/>
          </p:cNvCxnSpPr>
          <p:nvPr/>
        </p:nvCxnSpPr>
        <p:spPr bwMode="auto">
          <a:xfrm rot="5400000">
            <a:off x="4104481" y="2674144"/>
            <a:ext cx="9350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2" name="AutoShape 11"/>
          <p:cNvCxnSpPr>
            <a:cxnSpLocks noChangeShapeType="1"/>
            <a:stCxn id="6148" idx="2"/>
            <a:endCxn id="6149" idx="0"/>
          </p:cNvCxnSpPr>
          <p:nvPr/>
        </p:nvCxnSpPr>
        <p:spPr bwMode="auto">
          <a:xfrm rot="5400000">
            <a:off x="4104481" y="4545807"/>
            <a:ext cx="9350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3" name="AutoShape 14"/>
          <p:cNvSpPr>
            <a:spLocks/>
          </p:cNvSpPr>
          <p:nvPr/>
        </p:nvSpPr>
        <p:spPr bwMode="auto">
          <a:xfrm>
            <a:off x="6084888" y="3573463"/>
            <a:ext cx="2879725" cy="2535237"/>
          </a:xfrm>
          <a:prstGeom prst="borderCallout2">
            <a:avLst>
              <a:gd name="adj1" fmla="val 4509"/>
              <a:gd name="adj2" fmla="val -2648"/>
              <a:gd name="adj3" fmla="val 4509"/>
              <a:gd name="adj4" fmla="val -2648"/>
              <a:gd name="adj5" fmla="val 38259"/>
              <a:gd name="adj6" fmla="val -4520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SzPct val="80000"/>
              <a:buFont typeface="Wingdings" pitchFamily="2" charset="2"/>
              <a:buNone/>
            </a:pPr>
            <a:r>
              <a:rPr lang="de-DE" altLang="de-DE"/>
              <a:t>Ein Algorithmus spezifiziert eine in einer beliebigen Programmiersprache zu implementierende Funktion oder Methode (in Umgangs-sprache, Pseudocode, Struktogramme,...)</a:t>
            </a:r>
          </a:p>
          <a:p>
            <a:r>
              <a:rPr lang="de-DE" altLang="de-DE">
                <a:sym typeface="Wingdings" pitchFamily="2" charset="2"/>
              </a:rPr>
              <a:t> </a:t>
            </a:r>
            <a:r>
              <a:rPr lang="de-DE" altLang="de-DE"/>
              <a:t>Ein Algorithmus kann durch verschiedene Programme implementiert werden</a:t>
            </a:r>
          </a:p>
        </p:txBody>
      </p:sp>
      <p:sp>
        <p:nvSpPr>
          <p:cNvPr id="6154" name="AutoShape 15"/>
          <p:cNvSpPr>
            <a:spLocks/>
          </p:cNvSpPr>
          <p:nvPr/>
        </p:nvSpPr>
        <p:spPr bwMode="auto">
          <a:xfrm>
            <a:off x="6084888" y="2133600"/>
            <a:ext cx="2879725" cy="1323975"/>
          </a:xfrm>
          <a:prstGeom prst="borderCallout2">
            <a:avLst>
              <a:gd name="adj1" fmla="val 8634"/>
              <a:gd name="adj2" fmla="val -2648"/>
              <a:gd name="adj3" fmla="val 8634"/>
              <a:gd name="adj4" fmla="val -24093"/>
              <a:gd name="adj5" fmla="val 38130"/>
              <a:gd name="adj6" fmla="val -4636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/>
              <a:t>Eine (math.) Funktion spezifiziert einen Algorithmus </a:t>
            </a:r>
            <a:r>
              <a:rPr lang="de-DE" altLang="de-DE">
                <a:sym typeface="Wingdings" pitchFamily="2" charset="2"/>
              </a:rPr>
              <a:t> </a:t>
            </a:r>
            <a:r>
              <a:rPr lang="de-DE" altLang="de-DE"/>
              <a:t>Eine (math.) Funktion kann durch verschiedene Algorithmen realisiert werden.</a:t>
            </a:r>
          </a:p>
        </p:txBody>
      </p:sp>
      <p:sp>
        <p:nvSpPr>
          <p:cNvPr id="6155" name="Text Box 16"/>
          <p:cNvSpPr txBox="1">
            <a:spLocks noChangeArrowheads="1"/>
          </p:cNvSpPr>
          <p:nvPr/>
        </p:nvSpPr>
        <p:spPr bwMode="auto">
          <a:xfrm>
            <a:off x="4311650" y="2205038"/>
            <a:ext cx="260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2000" b="1"/>
              <a:t>1</a:t>
            </a:r>
          </a:p>
        </p:txBody>
      </p:sp>
      <p:sp>
        <p:nvSpPr>
          <p:cNvPr id="6156" name="Text Box 17"/>
          <p:cNvSpPr txBox="1">
            <a:spLocks noChangeArrowheads="1"/>
          </p:cNvSpPr>
          <p:nvPr/>
        </p:nvSpPr>
        <p:spPr bwMode="auto">
          <a:xfrm>
            <a:off x="4340225" y="2919413"/>
            <a:ext cx="231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2000" b="1"/>
              <a:t>*</a:t>
            </a:r>
          </a:p>
        </p:txBody>
      </p:sp>
      <p:sp>
        <p:nvSpPr>
          <p:cNvPr id="6157" name="AutoShape 8"/>
          <p:cNvSpPr>
            <a:spLocks/>
          </p:cNvSpPr>
          <p:nvPr/>
        </p:nvSpPr>
        <p:spPr bwMode="auto">
          <a:xfrm>
            <a:off x="179388" y="2420938"/>
            <a:ext cx="2879725" cy="1765300"/>
          </a:xfrm>
          <a:prstGeom prst="borderCallout2">
            <a:avLst>
              <a:gd name="adj1" fmla="val 6477"/>
              <a:gd name="adj2" fmla="val 102648"/>
              <a:gd name="adj3" fmla="val 6477"/>
              <a:gd name="adj4" fmla="val 116537"/>
              <a:gd name="adj5" fmla="val 41815"/>
              <a:gd name="adj6" fmla="val 13092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  <a:buSzPct val="80000"/>
              <a:buFont typeface="Wingdings" pitchFamily="2" charset="2"/>
              <a:buNone/>
            </a:pPr>
            <a:r>
              <a:rPr lang="de-DE" altLang="de-DE"/>
              <a:t>Präzise, endliche Beschrei-bung eines Verfahrens unter Verwendung ausführbarer, elementarer Verarbeitungs-schritte mit dem Ziel, einem anderen Menschen mitzu-teilen, wie etwas berechnet wird.</a:t>
            </a:r>
          </a:p>
        </p:txBody>
      </p:sp>
      <p:sp>
        <p:nvSpPr>
          <p:cNvPr id="6158" name="Text Box 20"/>
          <p:cNvSpPr txBox="1">
            <a:spLocks noChangeArrowheads="1"/>
          </p:cNvSpPr>
          <p:nvPr/>
        </p:nvSpPr>
        <p:spPr bwMode="auto">
          <a:xfrm>
            <a:off x="4311650" y="4078288"/>
            <a:ext cx="260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2000" b="1"/>
              <a:t>1</a:t>
            </a:r>
          </a:p>
        </p:txBody>
      </p:sp>
      <p:sp>
        <p:nvSpPr>
          <p:cNvPr id="6159" name="Text Box 21"/>
          <p:cNvSpPr txBox="1">
            <a:spLocks noChangeArrowheads="1"/>
          </p:cNvSpPr>
          <p:nvPr/>
        </p:nvSpPr>
        <p:spPr bwMode="auto">
          <a:xfrm>
            <a:off x="4340225" y="4783138"/>
            <a:ext cx="231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2000" b="1"/>
              <a:t>*</a:t>
            </a:r>
          </a:p>
        </p:txBody>
      </p:sp>
      <p:sp>
        <p:nvSpPr>
          <p:cNvPr id="3" name="Rechteck 2"/>
          <p:cNvSpPr/>
          <p:nvPr/>
        </p:nvSpPr>
        <p:spPr>
          <a:xfrm>
            <a:off x="168578" y="692696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Anforderungen Geometrie</a:t>
            </a:r>
          </a:p>
        </p:txBody>
      </p:sp>
    </p:spTree>
    <p:extLst>
      <p:ext uri="{BB962C8B-B14F-4D97-AF65-F5344CB8AC3E}">
        <p14:creationId xmlns:p14="http://schemas.microsoft.com/office/powerpoint/2010/main" val="3675905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Anforderungen </a:t>
            </a:r>
            <a:r>
              <a:rPr lang="de-DE" sz="3600" dirty="0" err="1" smtClean="0"/>
              <a:t>Conformance</a:t>
            </a:r>
            <a:r>
              <a:rPr lang="de-DE" sz="3600" dirty="0" smtClean="0"/>
              <a:t> </a:t>
            </a:r>
            <a:r>
              <a:rPr lang="de-DE" sz="3600" dirty="0" err="1" smtClean="0"/>
              <a:t>Requirements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064" y="2636912"/>
            <a:ext cx="8280400" cy="3744912"/>
          </a:xfrm>
        </p:spPr>
        <p:txBody>
          <a:bodyPr/>
          <a:lstStyle/>
          <a:p>
            <a:pPr lvl="2" indent="0">
              <a:buNone/>
            </a:pP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endParaRPr lang="de-DE" sz="1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</a:t>
            </a:r>
            <a:r>
              <a:rPr lang="de-DE" sz="2000" dirty="0" err="1" smtClean="0">
                <a:solidFill>
                  <a:schemeClr val="bg1"/>
                </a:solidFill>
              </a:rPr>
              <a:t>Conformance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Requirements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539750" y="2636838"/>
            <a:ext cx="8280400" cy="374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357188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20725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350838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51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923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95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67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3900" indent="-360363" algn="l" rtl="0" eaLnBrk="1" fontAlgn="base" hangingPunct="1">
              <a:spcBef>
                <a:spcPct val="0"/>
              </a:spcBef>
              <a:spcAft>
                <a:spcPct val="0"/>
              </a:spcAft>
              <a:buFont typeface="AplusTextRegular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b="1" kern="0" smtClean="0"/>
              <a:t>Exampe: Building</a:t>
            </a:r>
          </a:p>
          <a:p>
            <a:r>
              <a:rPr lang="en-US" b="1" kern="0" smtClean="0"/>
              <a:t>10.3.8 Conformance requirements </a:t>
            </a:r>
            <a:endParaRPr lang="de-DE" kern="0" smtClean="0"/>
          </a:p>
          <a:p>
            <a:r>
              <a:rPr lang="en-US" b="1" kern="0" smtClean="0"/>
              <a:t>Base requirements </a:t>
            </a:r>
            <a:endParaRPr lang="de-DE" kern="0" smtClean="0"/>
          </a:p>
          <a:p>
            <a:r>
              <a:rPr lang="en-US" kern="0" smtClean="0"/>
              <a:t>1. If a building only consists of one (homogeneous) part, it shall be represented by the element </a:t>
            </a:r>
            <a:r>
              <a:rPr lang="en-US" i="1" kern="0" smtClean="0"/>
              <a:t>Building</a:t>
            </a:r>
            <a:r>
              <a:rPr lang="en-US" kern="0" smtClean="0"/>
              <a:t>. However, if a building is composed of individual structural segments, it shall be modelled as a </a:t>
            </a:r>
            <a:r>
              <a:rPr lang="en-US" i="1" kern="0" smtClean="0"/>
              <a:t>Building </a:t>
            </a:r>
            <a:r>
              <a:rPr lang="en-US" kern="0" smtClean="0"/>
              <a:t>element having one or more additional </a:t>
            </a:r>
            <a:r>
              <a:rPr lang="en-US" i="1" kern="0" smtClean="0"/>
              <a:t>BuildingPart </a:t>
            </a:r>
            <a:r>
              <a:rPr lang="en-US" kern="0" smtClean="0"/>
              <a:t>elements. Only the geometry and non-spatial properties of the main part of the building should be represented within the aggregating </a:t>
            </a:r>
            <a:r>
              <a:rPr lang="en-US" i="1" kern="0" smtClean="0"/>
              <a:t>Building </a:t>
            </a:r>
            <a:r>
              <a:rPr lang="en-US" kern="0" smtClean="0"/>
              <a:t>element. </a:t>
            </a:r>
            <a:endParaRPr lang="de-DE" kern="0" smtClean="0"/>
          </a:p>
          <a:p>
            <a:endParaRPr lang="de-DE" kern="0" smtClean="0"/>
          </a:p>
          <a:p>
            <a:pPr>
              <a:defRPr/>
            </a:pPr>
            <a:endParaRPr lang="en-US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3491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Bsp</a:t>
            </a:r>
            <a:r>
              <a:rPr lang="de-DE" dirty="0" smtClean="0"/>
              <a:t>: Building / </a:t>
            </a:r>
            <a:r>
              <a:rPr lang="de-DE" dirty="0" err="1" smtClean="0"/>
              <a:t>BuildingPart</a:t>
            </a:r>
            <a:endParaRPr lang="de-DE" dirty="0"/>
          </a:p>
        </p:txBody>
      </p:sp>
      <p:pic>
        <p:nvPicPr>
          <p:cNvPr id="7" name="Grafik 6" descr="LOD1_Z3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346" y="2110640"/>
            <a:ext cx="1295400" cy="1257300"/>
          </a:xfrm>
          <a:prstGeom prst="rect">
            <a:avLst/>
          </a:prstGeom>
          <a:noFill/>
        </p:spPr>
      </p:pic>
      <p:sp>
        <p:nvSpPr>
          <p:cNvPr id="11" name="Textfeld 10"/>
          <p:cNvSpPr txBox="1"/>
          <p:nvPr/>
        </p:nvSpPr>
        <p:spPr>
          <a:xfrm>
            <a:off x="1785156" y="3464573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 smtClean="0"/>
              <a:t>Alternative 1:</a:t>
            </a:r>
          </a:p>
          <a:p>
            <a:pPr algn="l"/>
            <a:r>
              <a:rPr lang="de-DE" sz="1400" dirty="0" smtClean="0"/>
              <a:t>1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 (Solid)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276102" y="3396524"/>
            <a:ext cx="24721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 smtClean="0"/>
              <a:t>Alternative 2: </a:t>
            </a:r>
          </a:p>
          <a:p>
            <a:pPr algn="l"/>
            <a:r>
              <a:rPr lang="de-DE" sz="1400" dirty="0" smtClean="0"/>
              <a:t>1 Building (Solid)</a:t>
            </a:r>
          </a:p>
          <a:p>
            <a:pPr algn="l"/>
            <a:r>
              <a:rPr lang="de-DE" sz="1400" dirty="0" smtClean="0"/>
              <a:t>1 </a:t>
            </a:r>
            <a:r>
              <a:rPr lang="de-DE" sz="1400" dirty="0" err="1" smtClean="0"/>
              <a:t>BuildingPart</a:t>
            </a:r>
            <a:r>
              <a:rPr lang="de-DE" sz="1400" dirty="0" smtClean="0"/>
              <a:t> (Solid)</a:t>
            </a:r>
          </a:p>
          <a:p>
            <a:pPr algn="l"/>
            <a:r>
              <a:rPr lang="de-DE" sz="1400" dirty="0" smtClean="0"/>
              <a:t>Insgesamt: Composite Solid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989954" y="5933018"/>
            <a:ext cx="24048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 smtClean="0"/>
              <a:t>Alternative 3:</a:t>
            </a:r>
          </a:p>
          <a:p>
            <a:pPr algn="l"/>
            <a:r>
              <a:rPr lang="de-DE" sz="1400" dirty="0" smtClean="0"/>
              <a:t>1 </a:t>
            </a:r>
            <a:r>
              <a:rPr lang="de-DE" sz="1400" dirty="0" err="1" smtClean="0"/>
              <a:t>Building</a:t>
            </a:r>
            <a:r>
              <a:rPr lang="de-DE" sz="1400" dirty="0" smtClean="0"/>
              <a:t> (--)</a:t>
            </a:r>
          </a:p>
          <a:p>
            <a:pPr algn="l"/>
            <a:r>
              <a:rPr lang="de-DE" sz="1400" dirty="0" smtClean="0"/>
              <a:t>2 </a:t>
            </a:r>
            <a:r>
              <a:rPr lang="de-DE" sz="1400" dirty="0" err="1" smtClean="0"/>
              <a:t>BuildingParts</a:t>
            </a:r>
            <a:r>
              <a:rPr lang="de-DE" sz="1400" dirty="0" smtClean="0"/>
              <a:t> (Solid)</a:t>
            </a:r>
          </a:p>
          <a:p>
            <a:pPr algn="l"/>
            <a:r>
              <a:rPr lang="de-DE" sz="1400" dirty="0" smtClean="0"/>
              <a:t>Insgesamt: Composite Solid</a:t>
            </a:r>
          </a:p>
          <a:p>
            <a:pPr algn="l"/>
            <a:endParaRPr lang="de-DE" sz="1400" dirty="0" smtClean="0"/>
          </a:p>
        </p:txBody>
      </p:sp>
      <p:pic>
        <p:nvPicPr>
          <p:cNvPr id="14" name="Picture 18" descr="CompositSolid2.png"/>
          <p:cNvPicPr/>
          <p:nvPr/>
        </p:nvPicPr>
        <p:blipFill>
          <a:blip r:embed="rId3" cstate="print"/>
          <a:srcRect l="34729" t="24254" r="32787" b="23741"/>
          <a:stretch>
            <a:fillRect/>
          </a:stretch>
        </p:blipFill>
        <p:spPr>
          <a:xfrm>
            <a:off x="5418978" y="2182078"/>
            <a:ext cx="1286334" cy="1288922"/>
          </a:xfrm>
          <a:prstGeom prst="rect">
            <a:avLst/>
          </a:prstGeom>
        </p:spPr>
      </p:pic>
      <p:pic>
        <p:nvPicPr>
          <p:cNvPr id="13" name="Picture 18" descr="CompositSolid2.png"/>
          <p:cNvPicPr/>
          <p:nvPr/>
        </p:nvPicPr>
        <p:blipFill>
          <a:blip r:embed="rId3" cstate="print"/>
          <a:srcRect l="34729" t="24254" r="32787" b="23741"/>
          <a:stretch>
            <a:fillRect/>
          </a:stretch>
        </p:blipFill>
        <p:spPr>
          <a:xfrm>
            <a:off x="2142346" y="4465056"/>
            <a:ext cx="1286334" cy="1288922"/>
          </a:xfrm>
          <a:prstGeom prst="rect">
            <a:avLst/>
          </a:prstGeom>
        </p:spPr>
      </p:pic>
      <p:sp>
        <p:nvSpPr>
          <p:cNvPr id="15" name="&quot;Nein&quot;-Symbol 14"/>
          <p:cNvSpPr/>
          <p:nvPr/>
        </p:nvSpPr>
        <p:spPr bwMode="auto">
          <a:xfrm>
            <a:off x="3439776" y="5106486"/>
            <a:ext cx="914400" cy="914400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907610" y="5563686"/>
            <a:ext cx="25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  <a:latin typeface="AplusTextBold" panose="020B0604020202020204" pitchFamily="34" charset="0"/>
                <a:cs typeface="AplusTextBold" panose="020B0604020202020204" pitchFamily="34" charset="0"/>
              </a:rPr>
              <a:t>Ist dieses CR sinnvoll?</a:t>
            </a:r>
            <a:endParaRPr lang="de-DE" dirty="0">
              <a:solidFill>
                <a:srgbClr val="FF0000"/>
              </a:solidFill>
              <a:latin typeface="AplusTextBold" panose="020B0604020202020204" pitchFamily="34" charset="0"/>
              <a:cs typeface="AplusTextBold" panose="020B0604020202020204" pitchFamily="34" charset="0"/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</a:t>
            </a:r>
            <a:r>
              <a:rPr lang="de-DE" sz="2000" dirty="0" err="1" smtClean="0">
                <a:solidFill>
                  <a:schemeClr val="bg1"/>
                </a:solidFill>
              </a:rPr>
              <a:t>Conformance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Requirements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err="1" smtClean="0"/>
              <a:t>Conformance</a:t>
            </a:r>
            <a:r>
              <a:rPr lang="de-DE" sz="3600" dirty="0" smtClean="0"/>
              <a:t> </a:t>
            </a:r>
            <a:r>
              <a:rPr lang="de-DE" sz="3600" dirty="0" err="1" smtClean="0"/>
              <a:t>Requirement</a:t>
            </a:r>
            <a:r>
              <a:rPr lang="de-DE" sz="3600" dirty="0" smtClean="0"/>
              <a:t> 10.3.9.4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</a:t>
            </a:r>
            <a:r>
              <a:rPr lang="de-DE" sz="2000" dirty="0" err="1" smtClean="0">
                <a:solidFill>
                  <a:schemeClr val="bg1"/>
                </a:solidFill>
              </a:rPr>
              <a:t>Conformance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Requirements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682429"/>
            <a:ext cx="8480451" cy="276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10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err="1" smtClean="0"/>
              <a:t>LoD</a:t>
            </a:r>
            <a:r>
              <a:rPr lang="de-DE" sz="3600" dirty="0" smtClean="0"/>
              <a:t> 2 Gebäudemodell Varianten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25</a:t>
            </a:fld>
            <a:endParaRPr lang="de-DE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338203"/>
              </p:ext>
            </p:extLst>
          </p:nvPr>
        </p:nvGraphicFramePr>
        <p:xfrm>
          <a:off x="539750" y="2132857"/>
          <a:ext cx="8280402" cy="460621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80067"/>
                <a:gridCol w="1380067"/>
                <a:gridCol w="1380067"/>
                <a:gridCol w="1380067"/>
                <a:gridCol w="1380067"/>
                <a:gridCol w="1380067"/>
              </a:tblGrid>
              <a:tr h="168013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1176155">
                <a:tc>
                  <a:txBody>
                    <a:bodyPr/>
                    <a:lstStyle/>
                    <a:p>
                      <a:r>
                        <a:rPr lang="de-DE" dirty="0" smtClean="0"/>
                        <a:t>Building</a:t>
                      </a:r>
                      <a:r>
                        <a:rPr lang="de-DE" baseline="0" dirty="0" smtClean="0"/>
                        <a:t> LoD2 </a:t>
                      </a:r>
                      <a:r>
                        <a:rPr lang="de-DE" baseline="0" dirty="0" err="1" smtClean="0"/>
                        <a:t>geometry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Xlink</a:t>
                      </a:r>
                      <a:r>
                        <a:rPr lang="de-DE" dirty="0" smtClean="0"/>
                        <a:t> auf </a:t>
                      </a:r>
                      <a:r>
                        <a:rPr lang="de-DE" dirty="0" err="1" smtClean="0"/>
                        <a:t>Boundary</a:t>
                      </a:r>
                      <a:r>
                        <a:rPr lang="de-DE" dirty="0" smtClean="0"/>
                        <a:t>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</a:p>
                  </a:txBody>
                  <a:tcPr/>
                </a:tc>
              </a:tr>
              <a:tr h="1176155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Boundary</a:t>
                      </a:r>
                      <a:r>
                        <a:rPr lang="de-DE" dirty="0" smtClean="0"/>
                        <a:t> Surface LoD2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geometry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Surface,</a:t>
                      </a:r>
                    </a:p>
                    <a:p>
                      <a:r>
                        <a:rPr lang="de-DE" dirty="0" err="1" smtClean="0"/>
                        <a:t>xlink</a:t>
                      </a:r>
                      <a:r>
                        <a:rPr lang="de-DE" dirty="0" smtClean="0"/>
                        <a:t> auf</a:t>
                      </a:r>
                      <a:r>
                        <a:rPr lang="de-DE" baseline="0" dirty="0" smtClean="0"/>
                        <a:t> Solid-Polygone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--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G:\2014\Veranstaltungen\11 3D Stadtmodelle\Simple_Building_Sol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55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30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2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&quot;Nein&quot;-Symbol 11"/>
          <p:cNvSpPr/>
          <p:nvPr/>
        </p:nvSpPr>
        <p:spPr bwMode="auto">
          <a:xfrm>
            <a:off x="3568824" y="2636912"/>
            <a:ext cx="914400" cy="914400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15" name="&quot;Nein&quot;-Symbol 14"/>
          <p:cNvSpPr/>
          <p:nvPr/>
        </p:nvSpPr>
        <p:spPr bwMode="auto">
          <a:xfrm>
            <a:off x="4962530" y="2655281"/>
            <a:ext cx="914400" cy="914400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</a:t>
            </a:r>
            <a:r>
              <a:rPr lang="de-DE" sz="2000" dirty="0" err="1" smtClean="0">
                <a:solidFill>
                  <a:schemeClr val="bg1"/>
                </a:solidFill>
              </a:rPr>
              <a:t>Conformance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Requirements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err="1" smtClean="0"/>
              <a:t>LoD</a:t>
            </a:r>
            <a:r>
              <a:rPr lang="de-DE" sz="3600" dirty="0" smtClean="0"/>
              <a:t> 2 Gebäudemodell Varianten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26</a:t>
            </a:fld>
            <a:endParaRPr lang="de-DE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902704"/>
              </p:ext>
            </p:extLst>
          </p:nvPr>
        </p:nvGraphicFramePr>
        <p:xfrm>
          <a:off x="539750" y="2132857"/>
          <a:ext cx="8280402" cy="433189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80067"/>
                <a:gridCol w="1380067"/>
                <a:gridCol w="1380067"/>
                <a:gridCol w="1380067"/>
                <a:gridCol w="1380067"/>
                <a:gridCol w="1380067"/>
              </a:tblGrid>
              <a:tr h="168013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1176155">
                <a:tc>
                  <a:txBody>
                    <a:bodyPr/>
                    <a:lstStyle/>
                    <a:p>
                      <a:r>
                        <a:rPr lang="de-DE" dirty="0" smtClean="0"/>
                        <a:t>Building</a:t>
                      </a:r>
                      <a:r>
                        <a:rPr lang="de-DE" baseline="0" dirty="0" smtClean="0"/>
                        <a:t> LoD2 </a:t>
                      </a:r>
                      <a:r>
                        <a:rPr lang="de-DE" baseline="0" dirty="0" err="1" smtClean="0"/>
                        <a:t>geometry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Solid,</a:t>
                      </a:r>
                    </a:p>
                    <a:p>
                      <a:r>
                        <a:rPr lang="de-DE" dirty="0" err="1" smtClean="0"/>
                        <a:t>Xlink</a:t>
                      </a:r>
                      <a:r>
                        <a:rPr lang="de-DE" dirty="0" smtClean="0"/>
                        <a:t> auf </a:t>
                      </a:r>
                      <a:r>
                        <a:rPr lang="de-DE" dirty="0" err="1" smtClean="0"/>
                        <a:t>Boundary</a:t>
                      </a:r>
                      <a:r>
                        <a:rPr lang="de-DE" dirty="0" smtClean="0"/>
                        <a:t> Surface</a:t>
                      </a:r>
                      <a:endParaRPr lang="de-DE" dirty="0"/>
                    </a:p>
                  </a:txBody>
                  <a:tcPr/>
                </a:tc>
              </a:tr>
              <a:tr h="1176155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Boundary</a:t>
                      </a:r>
                      <a:r>
                        <a:rPr lang="de-DE" dirty="0" smtClean="0"/>
                        <a:t> Surface LoD2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geometry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Vorhanden, aber keine Geometrie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Surface, </a:t>
                      </a:r>
                      <a:r>
                        <a:rPr lang="de-DE" dirty="0" err="1" smtClean="0"/>
                        <a:t>xlink</a:t>
                      </a:r>
                      <a:r>
                        <a:rPr lang="de-DE" dirty="0" smtClean="0"/>
                        <a:t> auf</a:t>
                      </a:r>
                      <a:r>
                        <a:rPr lang="de-DE" baseline="0" dirty="0" smtClean="0"/>
                        <a:t> Solid-Polygone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G:\2014\Veranstaltungen\11 3D Stadtmodelle\Simple_Building_Sol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5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G:\2014\Veranstaltungen\11 3D Stadtmodelle\Simple_Building_Sol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0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55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06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&quot;Nein&quot;-Symbol 2"/>
          <p:cNvSpPr/>
          <p:nvPr/>
        </p:nvSpPr>
        <p:spPr bwMode="auto">
          <a:xfrm>
            <a:off x="2098576" y="2636912"/>
            <a:ext cx="914400" cy="914400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12" name="&quot;Nein&quot;-Symbol 11"/>
          <p:cNvSpPr/>
          <p:nvPr/>
        </p:nvSpPr>
        <p:spPr bwMode="auto">
          <a:xfrm>
            <a:off x="6250404" y="2683024"/>
            <a:ext cx="914400" cy="914400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</a:t>
            </a:r>
            <a:r>
              <a:rPr lang="de-DE" sz="2000" dirty="0" err="1" smtClean="0">
                <a:solidFill>
                  <a:schemeClr val="bg1"/>
                </a:solidFill>
              </a:rPr>
              <a:t>Conformance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Requirements</a:t>
            </a:r>
            <a:endParaRPr lang="de-DE" sz="2000" dirty="0">
              <a:solidFill>
                <a:schemeClr val="bg1"/>
              </a:solidFill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7380312" y="1412776"/>
            <a:ext cx="1512168" cy="5256584"/>
            <a:chOff x="7380312" y="1412776"/>
            <a:chExt cx="1512168" cy="5256584"/>
          </a:xfrm>
        </p:grpSpPr>
        <p:sp>
          <p:nvSpPr>
            <p:cNvPr id="5" name="Rechteck 4"/>
            <p:cNvSpPr/>
            <p:nvPr/>
          </p:nvSpPr>
          <p:spPr bwMode="auto">
            <a:xfrm>
              <a:off x="7380312" y="2060848"/>
              <a:ext cx="1512168" cy="4608512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plusTextRegular" pitchFamily="34" charset="0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7749722" y="1412776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dirty="0" smtClean="0"/>
            </a:p>
            <a:p>
              <a:r>
                <a:rPr lang="de-DE" dirty="0" smtClean="0"/>
                <a:t>SIG3D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80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Anforderungen Geometrie</a:t>
            </a:r>
            <a:br>
              <a:rPr lang="de-DE" sz="3600" dirty="0" smtClean="0"/>
            </a:br>
            <a:r>
              <a:rPr lang="de-DE" sz="3600" dirty="0" smtClean="0"/>
              <a:t>nach ISO 19107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Geometrie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59" y="3068960"/>
            <a:ext cx="239830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143032" y="6300028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Nicht valide Polygone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39552" y="2426606"/>
            <a:ext cx="8452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err="1" smtClean="0"/>
              <a:t>Ledoux</a:t>
            </a:r>
            <a:r>
              <a:rPr lang="en-US" dirty="0" smtClean="0"/>
              <a:t>: Three-dimensional </a:t>
            </a:r>
            <a:r>
              <a:rPr lang="en-US" dirty="0"/>
              <a:t>primitives in the context of the </a:t>
            </a:r>
            <a:r>
              <a:rPr lang="en-US" dirty="0" err="1"/>
              <a:t>CityGML</a:t>
            </a:r>
            <a:r>
              <a:rPr lang="en-US" dirty="0"/>
              <a:t> </a:t>
            </a:r>
            <a:r>
              <a:rPr lang="en-US" dirty="0" smtClean="0"/>
              <a:t>QIE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221137"/>
            <a:ext cx="4081847" cy="30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241843" y="630932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Gültiger Solid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65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smtClean="0"/>
              <a:t>Solid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Geometrie</a:t>
            </a:r>
            <a:endParaRPr lang="de-DE" sz="2000" dirty="0">
              <a:solidFill>
                <a:schemeClr val="bg1"/>
              </a:solidFill>
            </a:endParaRPr>
          </a:p>
        </p:txBody>
      </p:sp>
      <p:grpSp>
        <p:nvGrpSpPr>
          <p:cNvPr id="10" name="Group 93"/>
          <p:cNvGrpSpPr>
            <a:grpSpLocks/>
          </p:cNvGrpSpPr>
          <p:nvPr/>
        </p:nvGrpSpPr>
        <p:grpSpPr bwMode="auto">
          <a:xfrm>
            <a:off x="730736" y="2625994"/>
            <a:ext cx="2971800" cy="1371600"/>
            <a:chOff x="2780" y="2160"/>
            <a:chExt cx="2404" cy="1270"/>
          </a:xfrm>
        </p:grpSpPr>
        <p:sp>
          <p:nvSpPr>
            <p:cNvPr id="12" name="AutoShape 81"/>
            <p:cNvSpPr>
              <a:spLocks noChangeArrowheads="1"/>
            </p:cNvSpPr>
            <p:nvPr/>
          </p:nvSpPr>
          <p:spPr bwMode="auto">
            <a:xfrm>
              <a:off x="2780" y="2160"/>
              <a:ext cx="2404" cy="1270"/>
            </a:xfrm>
            <a:prstGeom prst="cube">
              <a:avLst>
                <a:gd name="adj" fmla="val 1045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Rectangle 82"/>
            <p:cNvSpPr>
              <a:spLocks noChangeArrowheads="1"/>
            </p:cNvSpPr>
            <p:nvPr/>
          </p:nvSpPr>
          <p:spPr bwMode="auto">
            <a:xfrm>
              <a:off x="2863" y="2500"/>
              <a:ext cx="912" cy="8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4" name="Rectangle 83"/>
            <p:cNvSpPr>
              <a:spLocks noChangeArrowheads="1"/>
            </p:cNvSpPr>
            <p:nvPr/>
          </p:nvSpPr>
          <p:spPr bwMode="auto">
            <a:xfrm>
              <a:off x="3857" y="2500"/>
              <a:ext cx="1036" cy="8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15" name="Group 84"/>
            <p:cNvGrpSpPr>
              <a:grpSpLocks/>
            </p:cNvGrpSpPr>
            <p:nvPr/>
          </p:nvGrpSpPr>
          <p:grpSpPr bwMode="auto">
            <a:xfrm>
              <a:off x="2861" y="2500"/>
              <a:ext cx="910" cy="867"/>
              <a:chOff x="340" y="1389"/>
              <a:chExt cx="998" cy="1270"/>
            </a:xfrm>
          </p:grpSpPr>
          <p:sp>
            <p:nvSpPr>
              <p:cNvPr id="19" name="Line 85"/>
              <p:cNvSpPr>
                <a:spLocks noChangeShapeType="1"/>
              </p:cNvSpPr>
              <p:nvPr/>
            </p:nvSpPr>
            <p:spPr bwMode="auto">
              <a:xfrm flipV="1">
                <a:off x="340" y="2432"/>
                <a:ext cx="227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20" name="Line 86"/>
              <p:cNvSpPr>
                <a:spLocks noChangeShapeType="1"/>
              </p:cNvSpPr>
              <p:nvPr/>
            </p:nvSpPr>
            <p:spPr bwMode="auto">
              <a:xfrm>
                <a:off x="567" y="1389"/>
                <a:ext cx="0" cy="10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de-DE"/>
              </a:p>
            </p:txBody>
          </p:sp>
          <p:sp>
            <p:nvSpPr>
              <p:cNvPr id="21" name="Line 87"/>
              <p:cNvSpPr>
                <a:spLocks noChangeShapeType="1"/>
              </p:cNvSpPr>
              <p:nvPr/>
            </p:nvSpPr>
            <p:spPr bwMode="auto">
              <a:xfrm>
                <a:off x="567" y="2432"/>
                <a:ext cx="7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de-DE"/>
              </a:p>
            </p:txBody>
          </p:sp>
        </p:grpSp>
        <p:sp>
          <p:nvSpPr>
            <p:cNvPr id="16" name="Line 88"/>
            <p:cNvSpPr>
              <a:spLocks noChangeShapeType="1"/>
            </p:cNvSpPr>
            <p:nvPr/>
          </p:nvSpPr>
          <p:spPr bwMode="auto">
            <a:xfrm flipV="1">
              <a:off x="3857" y="3212"/>
              <a:ext cx="208" cy="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de-DE"/>
            </a:p>
          </p:txBody>
        </p:sp>
        <p:sp>
          <p:nvSpPr>
            <p:cNvPr id="17" name="Line 89"/>
            <p:cNvSpPr>
              <a:spLocks noChangeShapeType="1"/>
            </p:cNvSpPr>
            <p:nvPr/>
          </p:nvSpPr>
          <p:spPr bwMode="auto">
            <a:xfrm>
              <a:off x="4065" y="2500"/>
              <a:ext cx="0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de-DE"/>
            </a:p>
          </p:txBody>
        </p:sp>
        <p:sp>
          <p:nvSpPr>
            <p:cNvPr id="18" name="Line 90"/>
            <p:cNvSpPr>
              <a:spLocks noChangeShapeType="1"/>
            </p:cNvSpPr>
            <p:nvPr/>
          </p:nvSpPr>
          <p:spPr bwMode="auto">
            <a:xfrm>
              <a:off x="4065" y="3212"/>
              <a:ext cx="8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de-DE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928662" y="4524541"/>
            <a:ext cx="1525604" cy="1551016"/>
            <a:chOff x="5475288" y="2878116"/>
            <a:chExt cx="2947987" cy="2995612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75288" y="2878116"/>
              <a:ext cx="2947987" cy="2995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4" name="Gerade Verbindung mit Pfeil 9"/>
            <p:cNvCxnSpPr>
              <a:cxnSpLocks noChangeShapeType="1"/>
            </p:cNvCxnSpPr>
            <p:nvPr/>
          </p:nvCxnSpPr>
          <p:spPr bwMode="auto">
            <a:xfrm rot="5400000" flipH="1" flipV="1">
              <a:off x="6393656" y="4137797"/>
              <a:ext cx="1501775" cy="1588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25" name="Gerade Verbindung mit Pfeil 11"/>
            <p:cNvCxnSpPr>
              <a:cxnSpLocks noChangeShapeType="1"/>
            </p:cNvCxnSpPr>
            <p:nvPr/>
          </p:nvCxnSpPr>
          <p:spPr bwMode="auto">
            <a:xfrm>
              <a:off x="7145338" y="3387703"/>
              <a:ext cx="998537" cy="50006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26" name="Gerade Verbindung mit Pfeil 13"/>
            <p:cNvCxnSpPr>
              <a:cxnSpLocks noChangeShapeType="1"/>
            </p:cNvCxnSpPr>
            <p:nvPr/>
          </p:nvCxnSpPr>
          <p:spPr bwMode="auto">
            <a:xfrm rot="5400000">
              <a:off x="7143751" y="3889353"/>
              <a:ext cx="1001712" cy="99853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27" name="Gerade Verbindung mit Pfeil 16"/>
            <p:cNvCxnSpPr>
              <a:cxnSpLocks noChangeShapeType="1"/>
            </p:cNvCxnSpPr>
            <p:nvPr/>
          </p:nvCxnSpPr>
          <p:spPr bwMode="auto">
            <a:xfrm rot="5400000" flipH="1" flipV="1">
              <a:off x="6180138" y="4138591"/>
              <a:ext cx="1500187" cy="158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28" name="Gerade Verbindung mit Pfeil 18"/>
            <p:cNvCxnSpPr>
              <a:cxnSpLocks noChangeShapeType="1"/>
            </p:cNvCxnSpPr>
            <p:nvPr/>
          </p:nvCxnSpPr>
          <p:spPr bwMode="auto">
            <a:xfrm rot="10800000" flipV="1">
              <a:off x="5929313" y="3387703"/>
              <a:ext cx="1000125" cy="50006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29" name="Gerade Verbindung mit Pfeil 28"/>
            <p:cNvCxnSpPr>
              <a:cxnSpLocks noChangeShapeType="1"/>
            </p:cNvCxnSpPr>
            <p:nvPr/>
          </p:nvCxnSpPr>
          <p:spPr bwMode="auto">
            <a:xfrm rot="16200000" flipH="1">
              <a:off x="5928520" y="3888559"/>
              <a:ext cx="1001712" cy="1000125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</p:grp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16" y="4453103"/>
            <a:ext cx="1500198" cy="166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 descr="C:\Users\Coors\Documents\Projekte\2010-CityDoktor\Dokumente\Abbildungen\building-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3779974"/>
            <a:ext cx="2428892" cy="2633328"/>
          </a:xfrm>
          <a:prstGeom prst="rect">
            <a:avLst/>
          </a:prstGeom>
          <a:noFill/>
        </p:spPr>
      </p:pic>
      <p:pic>
        <p:nvPicPr>
          <p:cNvPr id="32" name="Picture 3" descr="exampl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73335" y="2132856"/>
            <a:ext cx="2245601" cy="2071702"/>
          </a:xfrm>
          <a:prstGeom prst="rect">
            <a:avLst/>
          </a:prstGeom>
          <a:noFill/>
        </p:spPr>
      </p:pic>
      <p:sp>
        <p:nvSpPr>
          <p:cNvPr id="33" name="&quot;Nein&quot;-Symbol 32"/>
          <p:cNvSpPr/>
          <p:nvPr/>
        </p:nvSpPr>
        <p:spPr bwMode="auto">
          <a:xfrm>
            <a:off x="606869" y="5498902"/>
            <a:ext cx="914400" cy="914400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34" name="&quot;Nein&quot;-Symbol 33"/>
          <p:cNvSpPr/>
          <p:nvPr/>
        </p:nvSpPr>
        <p:spPr bwMode="auto">
          <a:xfrm>
            <a:off x="2963775" y="5618357"/>
            <a:ext cx="914400" cy="914400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  <p:sp>
        <p:nvSpPr>
          <p:cNvPr id="35" name="&quot;Nein&quot;-Symbol 34"/>
          <p:cNvSpPr/>
          <p:nvPr/>
        </p:nvSpPr>
        <p:spPr bwMode="auto">
          <a:xfrm>
            <a:off x="7033635" y="5472073"/>
            <a:ext cx="914400" cy="914400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plusText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62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err="1" smtClean="0"/>
              <a:t>Planarität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Anforderungen Geometrie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2790048"/>
            <a:ext cx="447264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1640" y="4209688"/>
            <a:ext cx="6202903" cy="155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03540" y="2780928"/>
            <a:ext cx="340562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216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line image 2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1168832"/>
            <a:ext cx="8064896" cy="565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/>
          <a:p>
            <a:fld id="{FBDEB5DE-D713-4012-BFC3-45F3DB765BA8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4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Anforderung </a:t>
            </a:r>
            <a:r>
              <a:rPr lang="de-DE" sz="3600" dirty="0" err="1" smtClean="0"/>
              <a:t>Planarität</a:t>
            </a:r>
            <a:r>
              <a:rPr lang="de-DE" sz="3600" dirty="0" smtClean="0"/>
              <a:t> 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064" y="2636912"/>
            <a:ext cx="4175944" cy="37449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Für jede Teilmenge von drei linear unabhängigen Punkten des Polygons gilt, dass alle Punkte des Polygons höchstens einen Abstand t von einer Ebene haben, die durch diese drei Punkte aufgespannt wird. </a:t>
            </a:r>
            <a:endParaRPr lang="de-DE" sz="1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Anforderungen Geometrie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0187" y="2924944"/>
            <a:ext cx="2952328" cy="754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8219" y="5301208"/>
            <a:ext cx="2376264" cy="59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47985" y="4221088"/>
            <a:ext cx="2116732" cy="62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0708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Zusammenfassung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064" y="2636912"/>
            <a:ext cx="8280400" cy="3744912"/>
          </a:xfrm>
        </p:spPr>
        <p:txBody>
          <a:bodyPr/>
          <a:lstStyle/>
          <a:p>
            <a:pPr lvl="0"/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Definition von Qualitätsanforderungen anhand des </a:t>
            </a:r>
            <a:r>
              <a:rPr lang="de-DE" sz="1800" dirty="0" err="1" smtClean="0"/>
              <a:t>CityGML</a:t>
            </a:r>
            <a:r>
              <a:rPr lang="de-DE" sz="1800" dirty="0" smtClean="0"/>
              <a:t> Standards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Darüber hinausgehende Anforderungen (SIG3D Modellierungshandbuch, ADV,…) werden nicht berücksichtigt, können aber in ähnlicher Form ergänzt werden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Vergleich verschiedener Validierungstools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Schema Validierung – </a:t>
            </a:r>
            <a:r>
              <a:rPr lang="de-DE" sz="1800" dirty="0" err="1" smtClean="0"/>
              <a:t>tools</a:t>
            </a:r>
            <a:r>
              <a:rPr lang="de-DE" sz="1800" dirty="0" smtClean="0"/>
              <a:t> vorhanden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Geometrie – ist in vielen Tools vorhanden und „stabil“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smtClean="0"/>
              <a:t>Semantik – derzeit wenig Implementierungen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Conformance</a:t>
            </a:r>
            <a:r>
              <a:rPr lang="de-DE" sz="1800" dirty="0" smtClean="0"/>
              <a:t> </a:t>
            </a:r>
            <a:r>
              <a:rPr lang="de-DE" sz="1800" dirty="0" err="1" smtClean="0"/>
              <a:t>Requirements</a:t>
            </a:r>
            <a:r>
              <a:rPr lang="de-DE" sz="1800" dirty="0" smtClean="0"/>
              <a:t> – derzeit wenig Implementierungen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 smtClean="0"/>
              <a:t>CityGML</a:t>
            </a:r>
            <a:r>
              <a:rPr lang="de-DE" sz="1800" dirty="0" smtClean="0"/>
              <a:t> QIE soll in Q1/2015 abgeschlossen sein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1800" dirty="0" smtClean="0"/>
          </a:p>
          <a:p>
            <a:endParaRPr lang="de-DE" sz="1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CityGML</a:t>
            </a:r>
            <a:r>
              <a:rPr lang="de-DE" dirty="0"/>
              <a:t> Quality IE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55576" y="46531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de-DE" b="1" dirty="0" smtClean="0"/>
              <a:t>Kontakt</a:t>
            </a:r>
          </a:p>
          <a:p>
            <a:pPr algn="l">
              <a:defRPr/>
            </a:pPr>
            <a:endParaRPr lang="de-DE" b="1" dirty="0"/>
          </a:p>
          <a:p>
            <a:pPr marL="347663" lvl="1" indent="0" algn="l">
              <a:buFontTx/>
              <a:buNone/>
              <a:defRPr/>
            </a:pPr>
            <a:r>
              <a:rPr lang="de-DE" dirty="0"/>
              <a:t>Prof. Dr. Volker Coors</a:t>
            </a:r>
          </a:p>
          <a:p>
            <a:pPr marL="347663" lvl="1" indent="0" algn="l">
              <a:buFontTx/>
              <a:buNone/>
              <a:defRPr/>
            </a:pPr>
            <a:r>
              <a:rPr lang="de-DE" dirty="0">
                <a:hlinkClick r:id="rId2"/>
              </a:rPr>
              <a:t>volker.coors@hft-stuttgart.de</a:t>
            </a:r>
            <a:endParaRPr lang="de-DE" dirty="0"/>
          </a:p>
          <a:p>
            <a:pPr marL="347663" lvl="1" indent="0" algn="l">
              <a:buFontTx/>
              <a:buNone/>
              <a:defRPr/>
            </a:pPr>
            <a:r>
              <a:rPr lang="de-DE" dirty="0">
                <a:hlinkClick r:id="rId3"/>
              </a:rPr>
              <a:t>http://www.coors-online.de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32813" y="6524625"/>
            <a:ext cx="287337" cy="144463"/>
          </a:xfrm>
        </p:spPr>
        <p:txBody>
          <a:bodyPr/>
          <a:lstStyle/>
          <a:p>
            <a:fld id="{FBDEB5DE-D713-4012-BFC3-45F3DB765BA8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4139952" y="206084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UDMS 2015</a:t>
            </a:r>
            <a:endParaRPr lang="de-DE" dirty="0"/>
          </a:p>
          <a:p>
            <a:r>
              <a:rPr lang="en-GB" b="1" dirty="0"/>
              <a:t>30th URBAN DATA MANAGEMENT SYMPOSIUM</a:t>
            </a:r>
            <a:endParaRPr lang="de-DE" dirty="0"/>
          </a:p>
          <a:p>
            <a:r>
              <a:rPr lang="en-GB" b="1" dirty="0"/>
              <a:t>April 22</a:t>
            </a:r>
            <a:r>
              <a:rPr lang="en-GB" b="1" baseline="30000" dirty="0"/>
              <a:t>th</a:t>
            </a:r>
            <a:r>
              <a:rPr lang="en-GB" b="1" dirty="0"/>
              <a:t> – 24</a:t>
            </a:r>
            <a:r>
              <a:rPr lang="en-GB" b="1" baseline="30000" dirty="0"/>
              <a:t>th</a:t>
            </a:r>
            <a:r>
              <a:rPr lang="en-GB" b="1" dirty="0"/>
              <a:t> 2015</a:t>
            </a:r>
            <a:endParaRPr lang="de-DE" dirty="0"/>
          </a:p>
          <a:p>
            <a:r>
              <a:rPr lang="en-GB" b="1" dirty="0"/>
              <a:t>Ghent Belgium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4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Analysen auf 3D-Stadtmodellen</a:t>
            </a:r>
            <a:br>
              <a:rPr lang="de-DE" sz="3600" dirty="0" smtClean="0"/>
            </a:br>
            <a:r>
              <a:rPr lang="de-DE" sz="3600" dirty="0" err="1" smtClean="0"/>
              <a:t>Bsp</a:t>
            </a:r>
            <a:r>
              <a:rPr lang="de-DE" sz="3600" dirty="0" smtClean="0"/>
              <a:t>: Verschattung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Motivation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0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690328"/>
            <a:ext cx="4634469" cy="37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smtClean="0"/>
              <a:t>3D-Druck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Motivation</a:t>
            </a:r>
            <a:endParaRPr lang="de-DE" sz="2000" dirty="0">
              <a:solidFill>
                <a:schemeClr val="bg1"/>
              </a:solidFill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429736" y="2636912"/>
            <a:ext cx="8475519" cy="3744416"/>
            <a:chOff x="179512" y="2924944"/>
            <a:chExt cx="8475519" cy="3744416"/>
          </a:xfrm>
        </p:grpSpPr>
        <p:sp>
          <p:nvSpPr>
            <p:cNvPr id="9" name="Rechteck 8"/>
            <p:cNvSpPr/>
            <p:nvPr/>
          </p:nvSpPr>
          <p:spPr bwMode="auto">
            <a:xfrm>
              <a:off x="179512" y="2924944"/>
              <a:ext cx="8475519" cy="37444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plusTextRegular" pitchFamily="34" charset="0"/>
              </a:endParaRP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20" y="3071811"/>
              <a:ext cx="3930041" cy="2681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feld 11"/>
            <p:cNvSpPr txBox="1"/>
            <p:nvPr/>
          </p:nvSpPr>
          <p:spPr>
            <a:xfrm>
              <a:off x="288254" y="6060064"/>
              <a:ext cx="7840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© European Institute </a:t>
              </a:r>
              <a:r>
                <a:rPr lang="de-DE" dirty="0" err="1" smtClean="0"/>
                <a:t>for</a:t>
              </a:r>
              <a:r>
                <a:rPr lang="de-DE" dirty="0" smtClean="0"/>
                <a:t> </a:t>
              </a:r>
              <a:r>
                <a:rPr lang="de-DE" dirty="0" err="1" smtClean="0"/>
                <a:t>Energy</a:t>
              </a:r>
              <a:r>
                <a:rPr lang="de-DE" dirty="0" smtClean="0"/>
                <a:t> Research, 3D-Druck Teller, HFT Stuttgart</a:t>
              </a:r>
              <a:endParaRPr lang="de-DE" dirty="0"/>
            </a:p>
          </p:txBody>
        </p:sp>
        <p:pic>
          <p:nvPicPr>
            <p:cNvPr id="13" name="Picture 2" descr="C:\Users\Coors\Documents\Projekte\2010 EIFER\Ergebnisse\3D-Druck\Wärmebedarf-Stuttgart-Süd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46039" y="3071745"/>
              <a:ext cx="3883613" cy="278614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265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Anforderungen</a:t>
            </a:r>
            <a:r>
              <a:rPr lang="en-US" dirty="0" smtClean="0">
                <a:solidFill>
                  <a:schemeClr val="tx1"/>
                </a:solidFill>
              </a:rPr>
              <a:t> 3D </a:t>
            </a:r>
            <a:r>
              <a:rPr lang="en-US" dirty="0" err="1" smtClean="0">
                <a:solidFill>
                  <a:schemeClr val="tx1"/>
                </a:solidFill>
              </a:rPr>
              <a:t>Stadtmodell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560" y="2204864"/>
            <a:ext cx="85324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722313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722313" indent="-457200" algn="l">
              <a:buFont typeface="Arial" pitchFamily="34" charset="0"/>
              <a:buChar char="•"/>
            </a:pPr>
            <a:r>
              <a:rPr lang="en-US" sz="2000" dirty="0" err="1" smtClean="0"/>
              <a:t>CityGML</a:t>
            </a:r>
            <a:r>
              <a:rPr lang="en-US" sz="2000" dirty="0" smtClean="0"/>
              <a:t> </a:t>
            </a:r>
            <a:r>
              <a:rPr lang="en-US" sz="2000" dirty="0" err="1" smtClean="0"/>
              <a:t>wohlgeformt</a:t>
            </a:r>
            <a:r>
              <a:rPr lang="en-US" sz="2000" dirty="0" smtClean="0"/>
              <a:t> und </a:t>
            </a:r>
            <a:r>
              <a:rPr lang="en-US" sz="2000" dirty="0" err="1" smtClean="0"/>
              <a:t>valide</a:t>
            </a:r>
            <a:endParaRPr lang="en-US" sz="2000" dirty="0" smtClean="0"/>
          </a:p>
          <a:p>
            <a:pPr marL="722313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722313" indent="-457200" algn="l">
              <a:buFont typeface="Arial" pitchFamily="34" charset="0"/>
              <a:buChar char="•"/>
            </a:pPr>
            <a:r>
              <a:rPr lang="en-US" sz="2000" dirty="0" err="1" smtClean="0"/>
              <a:t>geschlossene</a:t>
            </a:r>
            <a:r>
              <a:rPr lang="en-US" sz="2000" dirty="0" smtClean="0"/>
              <a:t> </a:t>
            </a:r>
            <a:r>
              <a:rPr lang="en-US" sz="2000" dirty="0" err="1" smtClean="0"/>
              <a:t>Gebäudekörper</a:t>
            </a:r>
            <a:endParaRPr lang="en-US" sz="2000" dirty="0" smtClean="0"/>
          </a:p>
          <a:p>
            <a:pPr marL="722313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722313" indent="-457200" algn="l">
              <a:buFont typeface="Arial" pitchFamily="34" charset="0"/>
              <a:buChar char="•"/>
            </a:pPr>
            <a:r>
              <a:rPr lang="en-US" sz="2000" dirty="0" err="1" smtClean="0"/>
              <a:t>planare</a:t>
            </a:r>
            <a:r>
              <a:rPr lang="en-US" sz="2000" dirty="0" smtClean="0"/>
              <a:t> </a:t>
            </a:r>
            <a:r>
              <a:rPr lang="en-US" sz="2000" dirty="0" err="1" smtClean="0"/>
              <a:t>Begrenzungsflächen</a:t>
            </a:r>
            <a:r>
              <a:rPr lang="en-US" sz="2000" dirty="0" smtClean="0"/>
              <a:t> </a:t>
            </a:r>
            <a:endParaRPr lang="en-US" sz="2000" dirty="0"/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smtClean="0"/>
              <a:t>Roof, Ground, Wall</a:t>
            </a:r>
          </a:p>
          <a:p>
            <a:pPr marL="722313" indent="-457200" algn="l">
              <a:buFont typeface="Arial" pitchFamily="34" charset="0"/>
              <a:buChar char="•"/>
            </a:pPr>
            <a:r>
              <a:rPr lang="en-US" sz="2000" dirty="0" smtClean="0"/>
              <a:t>…</a:t>
            </a:r>
          </a:p>
          <a:p>
            <a:pPr marL="722313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722313" indent="-457200" algn="l">
              <a:buFont typeface="Arial" pitchFamily="34" charset="0"/>
              <a:buChar char="•"/>
            </a:pPr>
            <a:r>
              <a:rPr lang="en-US" sz="2000" b="1" dirty="0" err="1"/>
              <a:t>Modellierungshandbuch</a:t>
            </a:r>
            <a:r>
              <a:rPr lang="en-US" sz="2000" b="1" dirty="0"/>
              <a:t> der SIG3D</a:t>
            </a:r>
          </a:p>
          <a:p>
            <a:pPr marL="722313" indent="-457200" algn="l">
              <a:buFont typeface="Arial" pitchFamily="34" charset="0"/>
              <a:buChar char="•"/>
            </a:pPr>
            <a:endParaRPr lang="en-US" sz="2000" b="1" dirty="0"/>
          </a:p>
          <a:p>
            <a:pPr marL="722313" indent="-457200" algn="l">
              <a:buFont typeface="Arial" pitchFamily="34" charset="0"/>
              <a:buChar char="•"/>
            </a:pPr>
            <a:r>
              <a:rPr lang="en-US" sz="2000" b="1" dirty="0"/>
              <a:t>ADV </a:t>
            </a:r>
            <a:r>
              <a:rPr lang="en-US" sz="2000" b="1" dirty="0" err="1"/>
              <a:t>CityGML</a:t>
            </a:r>
            <a:r>
              <a:rPr lang="en-US" sz="2000" b="1" dirty="0"/>
              <a:t> </a:t>
            </a:r>
            <a:r>
              <a:rPr lang="en-US" sz="2000" b="1" dirty="0" err="1"/>
              <a:t>Profil</a:t>
            </a:r>
            <a:endParaRPr lang="en-US" sz="2000" b="1" dirty="0"/>
          </a:p>
          <a:p>
            <a:pPr marL="1179513" lvl="1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265113" algn="l"/>
            <a:endParaRPr lang="en-US" sz="2000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/>
          <a:p>
            <a:r>
              <a:rPr lang="de-DE" dirty="0"/>
              <a:t> Motivation</a:t>
            </a:r>
          </a:p>
        </p:txBody>
      </p:sp>
    </p:spTree>
    <p:extLst>
      <p:ext uri="{BB962C8B-B14F-4D97-AF65-F5344CB8AC3E}">
        <p14:creationId xmlns:p14="http://schemas.microsoft.com/office/powerpoint/2010/main" val="3851751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err="1" smtClean="0"/>
              <a:t>LoD</a:t>
            </a:r>
            <a:r>
              <a:rPr lang="de-DE" sz="3600" dirty="0" smtClean="0"/>
              <a:t> 2 Gebäudemodell Varianten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Motivation</a:t>
            </a:r>
            <a:endParaRPr lang="de-DE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5135"/>
              </p:ext>
            </p:extLst>
          </p:nvPr>
        </p:nvGraphicFramePr>
        <p:xfrm>
          <a:off x="539750" y="2132857"/>
          <a:ext cx="8280402" cy="460621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80067"/>
                <a:gridCol w="1380067"/>
                <a:gridCol w="1380067"/>
                <a:gridCol w="1380067"/>
                <a:gridCol w="1380067"/>
                <a:gridCol w="1380067"/>
              </a:tblGrid>
              <a:tr h="168013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1176155">
                <a:tc>
                  <a:txBody>
                    <a:bodyPr/>
                    <a:lstStyle/>
                    <a:p>
                      <a:r>
                        <a:rPr lang="de-DE" dirty="0" smtClean="0"/>
                        <a:t>Building</a:t>
                      </a:r>
                      <a:r>
                        <a:rPr lang="de-DE" baseline="0" dirty="0" smtClean="0"/>
                        <a:t> LoD2 </a:t>
                      </a:r>
                      <a:r>
                        <a:rPr lang="de-DE" baseline="0" dirty="0" err="1" smtClean="0"/>
                        <a:t>geometry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Xlink</a:t>
                      </a:r>
                      <a:r>
                        <a:rPr lang="de-DE" dirty="0" smtClean="0"/>
                        <a:t> auf </a:t>
                      </a:r>
                      <a:r>
                        <a:rPr lang="de-DE" dirty="0" err="1" smtClean="0"/>
                        <a:t>Boundary</a:t>
                      </a:r>
                      <a:r>
                        <a:rPr lang="de-DE" dirty="0" smtClean="0"/>
                        <a:t>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</a:p>
                  </a:txBody>
                  <a:tcPr/>
                </a:tc>
              </a:tr>
              <a:tr h="1176155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Boundary</a:t>
                      </a:r>
                      <a:r>
                        <a:rPr lang="de-DE" dirty="0" smtClean="0"/>
                        <a:t> Surface LoD2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geometry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Surface,</a:t>
                      </a:r>
                    </a:p>
                    <a:p>
                      <a:r>
                        <a:rPr lang="de-DE" dirty="0" err="1" smtClean="0"/>
                        <a:t>xlink</a:t>
                      </a:r>
                      <a:r>
                        <a:rPr lang="de-DE" dirty="0" smtClean="0"/>
                        <a:t> auf</a:t>
                      </a:r>
                      <a:r>
                        <a:rPr lang="de-DE" baseline="0" dirty="0" smtClean="0"/>
                        <a:t> Solid-Polygone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--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G:\2014\Veranstaltungen\11 3D Stadtmodelle\Simple_Building_Sol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55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30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2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1268413"/>
            <a:ext cx="8640762" cy="1368425"/>
          </a:xfrm>
        </p:spPr>
        <p:txBody>
          <a:bodyPr/>
          <a:lstStyle/>
          <a:p>
            <a:r>
              <a:rPr lang="de-DE" sz="3600" dirty="0" err="1" smtClean="0"/>
              <a:t>LoD</a:t>
            </a:r>
            <a:r>
              <a:rPr lang="de-DE" sz="3600" dirty="0" smtClean="0"/>
              <a:t> 2 Gebäudemodell Varianten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EB5DE-D713-4012-BFC3-45F3DB765BA8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117232" y="637972"/>
            <a:ext cx="8604250" cy="3603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Motivation</a:t>
            </a:r>
            <a:endParaRPr lang="de-DE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0295049"/>
              </p:ext>
            </p:extLst>
          </p:nvPr>
        </p:nvGraphicFramePr>
        <p:xfrm>
          <a:off x="539750" y="2132857"/>
          <a:ext cx="8280402" cy="433189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80067"/>
                <a:gridCol w="1380067"/>
                <a:gridCol w="1380067"/>
                <a:gridCol w="1380067"/>
                <a:gridCol w="1380067"/>
                <a:gridCol w="1380067"/>
              </a:tblGrid>
              <a:tr h="168013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1176155">
                <a:tc>
                  <a:txBody>
                    <a:bodyPr/>
                    <a:lstStyle/>
                    <a:p>
                      <a:r>
                        <a:rPr lang="de-DE" dirty="0" smtClean="0"/>
                        <a:t>Building</a:t>
                      </a:r>
                      <a:r>
                        <a:rPr lang="de-DE" baseline="0" dirty="0" smtClean="0"/>
                        <a:t> LoD2 </a:t>
                      </a:r>
                      <a:r>
                        <a:rPr lang="de-DE" baseline="0" dirty="0" err="1" smtClean="0"/>
                        <a:t>geometry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Solid,</a:t>
                      </a:r>
                    </a:p>
                    <a:p>
                      <a:r>
                        <a:rPr lang="de-DE" dirty="0" err="1" smtClean="0"/>
                        <a:t>Xlink</a:t>
                      </a:r>
                      <a:r>
                        <a:rPr lang="de-DE" dirty="0" smtClean="0"/>
                        <a:t> auf </a:t>
                      </a:r>
                      <a:r>
                        <a:rPr lang="de-DE" dirty="0" err="1" smtClean="0"/>
                        <a:t>Boundary</a:t>
                      </a:r>
                      <a:r>
                        <a:rPr lang="de-DE" dirty="0" smtClean="0"/>
                        <a:t> Surface</a:t>
                      </a:r>
                      <a:endParaRPr lang="de-DE" dirty="0"/>
                    </a:p>
                  </a:txBody>
                  <a:tcPr/>
                </a:tc>
              </a:tr>
              <a:tr h="1176155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Boundary</a:t>
                      </a:r>
                      <a:r>
                        <a:rPr lang="de-DE" dirty="0" smtClean="0"/>
                        <a:t> Surface LoD2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geometry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Vorhanden, aber keine Geometrie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Surface, </a:t>
                      </a:r>
                      <a:r>
                        <a:rPr lang="de-DE" dirty="0" err="1" smtClean="0"/>
                        <a:t>xlink</a:t>
                      </a:r>
                      <a:r>
                        <a:rPr lang="de-DE" dirty="0" smtClean="0"/>
                        <a:t> auf</a:t>
                      </a:r>
                      <a:r>
                        <a:rPr lang="de-DE" baseline="0" dirty="0" smtClean="0"/>
                        <a:t> Solid-Polygone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Multi</a:t>
                      </a:r>
                    </a:p>
                    <a:p>
                      <a:r>
                        <a:rPr lang="de-DE" dirty="0" smtClean="0"/>
                        <a:t>Surface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G:\2014\Veranstaltungen\11 3D Stadtmodelle\Simple_Building_Sol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5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G:\2014\Veranstaltungen\11 3D Stadtmodelle\Simple_Building_Sol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04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55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:\2014\Veranstaltungen\11 3D Stadtmodelle\Simple_Bui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06" y="220486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3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Überprüfung</a:t>
            </a:r>
            <a:r>
              <a:rPr lang="en-US" dirty="0" smtClean="0">
                <a:solidFill>
                  <a:schemeClr val="tx1"/>
                </a:solidFill>
              </a:rPr>
              <a:t> der </a:t>
            </a:r>
            <a:r>
              <a:rPr lang="en-US" dirty="0" err="1" smtClean="0">
                <a:solidFill>
                  <a:schemeClr val="tx1"/>
                </a:solidFill>
              </a:rPr>
              <a:t>Anforderungen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560" y="2204864"/>
            <a:ext cx="85324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indent="-457200" algn="l">
              <a:buFont typeface="Arial" pitchFamily="34" charset="0"/>
              <a:buChar char="•"/>
            </a:pPr>
            <a:r>
              <a:rPr lang="en-US" sz="2000" dirty="0" err="1" smtClean="0"/>
              <a:t>Validerung</a:t>
            </a:r>
            <a:endParaRPr lang="en-US" sz="2000" dirty="0" smtClean="0"/>
          </a:p>
          <a:p>
            <a:pPr marL="722313" indent="-457200" algn="l">
              <a:buFont typeface="Arial" pitchFamily="34" charset="0"/>
              <a:buChar char="•"/>
            </a:pPr>
            <a:endParaRPr lang="en-US" sz="2000" dirty="0"/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smtClean="0"/>
              <a:t>Schema</a:t>
            </a:r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err="1" smtClean="0"/>
              <a:t>Geometrie</a:t>
            </a:r>
            <a:endParaRPr lang="en-US" sz="2000" dirty="0" smtClean="0"/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err="1" smtClean="0"/>
              <a:t>Semantik</a:t>
            </a:r>
            <a:endParaRPr lang="en-US" sz="2000" dirty="0" smtClean="0"/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smtClean="0"/>
              <a:t>…</a:t>
            </a:r>
          </a:p>
          <a:p>
            <a:pPr marL="722313" indent="-457200" algn="l">
              <a:buFont typeface="Arial" pitchFamily="34" charset="0"/>
              <a:buChar char="•"/>
            </a:pPr>
            <a:endParaRPr lang="en-US" sz="2000" dirty="0"/>
          </a:p>
          <a:p>
            <a:pPr marL="722313" indent="-457200" algn="l">
              <a:buFont typeface="Arial" pitchFamily="34" charset="0"/>
              <a:buChar char="•"/>
            </a:pPr>
            <a:r>
              <a:rPr lang="en-US" sz="2000" dirty="0" smtClean="0"/>
              <a:t>Software</a:t>
            </a:r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err="1" smtClean="0"/>
              <a:t>CityDoctor</a:t>
            </a:r>
            <a:r>
              <a:rPr lang="en-US" sz="2000" dirty="0" smtClean="0"/>
              <a:t> (HFT Stuttgart)</a:t>
            </a:r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smtClean="0"/>
              <a:t>val3Dcity (TU Delft)</a:t>
            </a:r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smtClean="0"/>
              <a:t>FME</a:t>
            </a:r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smtClean="0"/>
              <a:t>Oracle Spatial</a:t>
            </a:r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smtClean="0"/>
              <a:t>ESRI</a:t>
            </a:r>
          </a:p>
          <a:p>
            <a:pPr marL="1179513" lvl="1" indent="-457200" algn="l">
              <a:buFont typeface="Arial" pitchFamily="34" charset="0"/>
              <a:buChar char="•"/>
            </a:pPr>
            <a:r>
              <a:rPr lang="en-US" sz="2000" dirty="0" smtClean="0"/>
              <a:t>…</a:t>
            </a:r>
          </a:p>
          <a:p>
            <a:pPr marL="722313" indent="-457200" algn="l">
              <a:buFont typeface="Arial" pitchFamily="34" charset="0"/>
              <a:buChar char="•"/>
            </a:pPr>
            <a:endParaRPr lang="en-US" sz="2000" dirty="0" smtClean="0"/>
          </a:p>
          <a:p>
            <a:pPr marL="265113" algn="l"/>
            <a:endParaRPr lang="en-US" sz="2000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5900" y="647700"/>
            <a:ext cx="8604250" cy="360363"/>
          </a:xfrm>
        </p:spPr>
        <p:txBody>
          <a:bodyPr/>
          <a:lstStyle/>
          <a:p>
            <a:r>
              <a:rPr lang="de-DE" dirty="0"/>
              <a:t> Motivation</a:t>
            </a:r>
          </a:p>
        </p:txBody>
      </p:sp>
      <p:pic>
        <p:nvPicPr>
          <p:cNvPr id="6" name="Grafik 5" descr="Logo 2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636912"/>
            <a:ext cx="2593923" cy="27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25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FT_powerpoint_rot_template">
  <a:themeElements>
    <a:clrScheme name="mit Bereichbezeichnu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2001A"/>
      </a:accent1>
      <a:accent2>
        <a:srgbClr val="E94053"/>
      </a:accent2>
      <a:accent3>
        <a:srgbClr val="FFFFFF"/>
      </a:accent3>
      <a:accent4>
        <a:srgbClr val="000000"/>
      </a:accent4>
      <a:accent5>
        <a:srgbClr val="EEAAAB"/>
      </a:accent5>
      <a:accent6>
        <a:srgbClr val="D3394A"/>
      </a:accent6>
      <a:hlink>
        <a:srgbClr val="F1808D"/>
      </a:hlink>
      <a:folHlink>
        <a:srgbClr val="F8BFC6"/>
      </a:folHlink>
    </a:clrScheme>
    <a:fontScheme name="mit Bereichbezeichnung">
      <a:majorFont>
        <a:latin typeface="AplusTextBold"/>
        <a:ea typeface=""/>
        <a:cs typeface=""/>
      </a:majorFont>
      <a:minorFont>
        <a:latin typeface="AplusTextRegula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plusTextRegular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plusTextRegular" pitchFamily="34" charset="0"/>
          </a:defRPr>
        </a:defPPr>
      </a:lstStyle>
    </a:lnDef>
  </a:objectDefaults>
  <a:extraClrSchemeLst>
    <a:extraClrScheme>
      <a:clrScheme name="mit Bereichbezeichnu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001A"/>
        </a:accent1>
        <a:accent2>
          <a:srgbClr val="E94053"/>
        </a:accent2>
        <a:accent3>
          <a:srgbClr val="FFFFFF"/>
        </a:accent3>
        <a:accent4>
          <a:srgbClr val="000000"/>
        </a:accent4>
        <a:accent5>
          <a:srgbClr val="EEAAAB"/>
        </a:accent5>
        <a:accent6>
          <a:srgbClr val="D3394A"/>
        </a:accent6>
        <a:hlink>
          <a:srgbClr val="F1808D"/>
        </a:hlink>
        <a:folHlink>
          <a:srgbClr val="F8BF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HFT_powerpoint_rot_template</Template>
  <TotalTime>0</TotalTime>
  <Words>1703</Words>
  <Application>Microsoft Office PowerPoint</Application>
  <PresentationFormat>Bildschirmpräsentation (4:3)</PresentationFormat>
  <Paragraphs>427</Paragraphs>
  <Slides>32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Wingdings</vt:lpstr>
      <vt:lpstr>AplusTextLight</vt:lpstr>
      <vt:lpstr>AplusTextRegular</vt:lpstr>
      <vt:lpstr>AplusTextBold</vt:lpstr>
      <vt:lpstr>HFT_powerpoint_rot_template</vt:lpstr>
      <vt:lpstr>  Interoperabilitätsexperiment des OGC zur Datenqualität von 3D-Stadtmodellen  Prof. Dr. Volker Coors Workshop 3D-Stadtmodelle, Bonn, 4.11.2014 </vt:lpstr>
      <vt:lpstr>Analysen auf 3D-Stadtmodellen Bsp: Wärmebedarf </vt:lpstr>
      <vt:lpstr>PowerPoint-Präsentation</vt:lpstr>
      <vt:lpstr>Analysen auf 3D-Stadtmodellen Bsp: Verschattung </vt:lpstr>
      <vt:lpstr>3D-Druck </vt:lpstr>
      <vt:lpstr>Anforderungen 3D Stadtmodell</vt:lpstr>
      <vt:lpstr>LoD 2 Gebäudemodell Varianten </vt:lpstr>
      <vt:lpstr>LoD 2 Gebäudemodell Varianten </vt:lpstr>
      <vt:lpstr>Überprüfung der Anforderungen</vt:lpstr>
      <vt:lpstr>Überprüfung der Anforderungen</vt:lpstr>
      <vt:lpstr>PowerPoint-Präsentation</vt:lpstr>
      <vt:lpstr>Ziel des CityGML Quality Interoperabilty Experiments </vt:lpstr>
      <vt:lpstr>Initiatoren und Teilnehmer </vt:lpstr>
      <vt:lpstr>Teilnehmer </vt:lpstr>
      <vt:lpstr>Vorgehensweise: Experimente </vt:lpstr>
      <vt:lpstr>Vorgehensweise: Daten </vt:lpstr>
      <vt:lpstr>Validierungsprozess </vt:lpstr>
      <vt:lpstr>Allg. Nomenklatur zur Definition der Anforderungen</vt:lpstr>
      <vt:lpstr>Anforderungen Semantik </vt:lpstr>
      <vt:lpstr>Bsp: Attribut / Geometrie </vt:lpstr>
      <vt:lpstr>PowerPoint-Präsentation</vt:lpstr>
      <vt:lpstr>Anforderungen Conformance Requirements </vt:lpstr>
      <vt:lpstr>Bsp: Building / BuildingPart</vt:lpstr>
      <vt:lpstr>Conformance Requirement 10.3.9.4 </vt:lpstr>
      <vt:lpstr>LoD 2 Gebäudemodell Varianten </vt:lpstr>
      <vt:lpstr>LoD 2 Gebäudemodell Varianten </vt:lpstr>
      <vt:lpstr>Anforderungen Geometrie nach ISO 19107 </vt:lpstr>
      <vt:lpstr>Solid </vt:lpstr>
      <vt:lpstr>Planarität </vt:lpstr>
      <vt:lpstr>Anforderung Planarität </vt:lpstr>
      <vt:lpstr>Zusammenfassung </vt:lpstr>
      <vt:lpstr>PowerPoint-Präsentation</vt:lpstr>
    </vt:vector>
  </TitlesOfParts>
  <Company>HFT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zafh.net Stuttgart Titel/Thema Datum</dc:title>
  <dc:creator>Bossert</dc:creator>
  <cp:lastModifiedBy>Volker</cp:lastModifiedBy>
  <cp:revision>479</cp:revision>
  <cp:lastPrinted>2012-07-23T10:11:30Z</cp:lastPrinted>
  <dcterms:created xsi:type="dcterms:W3CDTF">2011-04-15T09:54:18Z</dcterms:created>
  <dcterms:modified xsi:type="dcterms:W3CDTF">2014-11-04T11:09:20Z</dcterms:modified>
</cp:coreProperties>
</file>